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1.jpeg" ContentType="image/jpeg"/>
  <Override PartName="/ppt/media/image2.jpeg" ContentType="image/jpeg"/>
  <Override PartName="/ppt/theme/theme2.xml" ContentType="application/vnd.openxmlformats-officedocument.theme+xml"/>
  <Override PartName="/ppt/media/image3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 b="def" i="def"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9" name="Shape 13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685800" y="1122362"/>
            <a:ext cx="77724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143000" y="3602037"/>
            <a:ext cx="6858000" cy="1655772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93" name="Shape 9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4" name="Shape 9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type="title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102" name="Shape 102"/>
          <p:cNvSpPr/>
          <p:nvPr>
            <p:ph type="body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111" name="Shape 11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12" name="Shape 112"/>
          <p:cNvSpPr/>
          <p:nvPr>
            <p:ph type="sldNum" sz="quarter" idx="2"/>
          </p:nvPr>
        </p:nvSpPr>
        <p:spPr>
          <a:xfrm>
            <a:off x="8251375" y="6404296"/>
            <a:ext cx="263978" cy="26923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title"/>
          </p:nvPr>
        </p:nvSpPr>
        <p:spPr>
          <a:xfrm>
            <a:off x="685800" y="1122362"/>
            <a:ext cx="77724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20" name="Shape 120"/>
          <p:cNvSpPr/>
          <p:nvPr>
            <p:ph type="body" sz="quarter" idx="1"/>
          </p:nvPr>
        </p:nvSpPr>
        <p:spPr>
          <a:xfrm>
            <a:off x="1143000" y="3602037"/>
            <a:ext cx="6858000" cy="1655769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21" name="Shape 121"/>
          <p:cNvSpPr/>
          <p:nvPr>
            <p:ph type="sldNum" sz="quarter" idx="2"/>
          </p:nvPr>
        </p:nvSpPr>
        <p:spPr>
          <a:xfrm>
            <a:off x="8251375" y="6404296"/>
            <a:ext cx="263978" cy="26923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image1.jpeg" descr="PPT_makets-0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" y="194349"/>
            <a:ext cx="9150802" cy="6469211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Shape 129"/>
          <p:cNvSpPr/>
          <p:nvPr>
            <p:ph type="title"/>
          </p:nvPr>
        </p:nvSpPr>
        <p:spPr>
          <a:xfrm>
            <a:off x="457538" y="1149496"/>
            <a:ext cx="8235720" cy="749712"/>
          </a:xfrm>
          <a:prstGeom prst="rect">
            <a:avLst/>
          </a:prstGeom>
        </p:spPr>
        <p:txBody>
          <a:bodyPr lIns="42612" tIns="42612" rIns="42612" bIns="42612" anchor="t"/>
          <a:lstStyle>
            <a:lvl1pPr defTabSz="451743">
              <a:lnSpc>
                <a:spcPct val="100000"/>
              </a:lnSpc>
              <a:defRPr b="1" sz="18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30" name="Shape 130"/>
          <p:cNvSpPr/>
          <p:nvPr>
            <p:ph type="body" idx="1"/>
          </p:nvPr>
        </p:nvSpPr>
        <p:spPr>
          <a:xfrm>
            <a:off x="457538" y="1899198"/>
            <a:ext cx="8235720" cy="3360235"/>
          </a:xfrm>
          <a:prstGeom prst="rect">
            <a:avLst/>
          </a:prstGeom>
        </p:spPr>
        <p:txBody>
          <a:bodyPr lIns="42612" tIns="42612" rIns="42612" bIns="42612"/>
          <a:lstStyle>
            <a:lvl1pPr marL="311092" indent="-311092" defTabSz="451743">
              <a:lnSpc>
                <a:spcPct val="100000"/>
              </a:lnSpc>
              <a:spcBef>
                <a:spcPts val="200"/>
              </a:spcBef>
              <a:defRPr sz="1000">
                <a:latin typeface="Tahoma"/>
                <a:ea typeface="Tahoma"/>
                <a:cs typeface="Tahoma"/>
                <a:sym typeface="Tahoma"/>
              </a:defRPr>
            </a:lvl1pPr>
            <a:lvl2pPr marL="601450" indent="-103697" defTabSz="451743">
              <a:lnSpc>
                <a:spcPct val="100000"/>
              </a:lnSpc>
              <a:spcBef>
                <a:spcPts val="200"/>
              </a:spcBef>
              <a:buChar char="–"/>
              <a:defRPr sz="1000">
                <a:latin typeface="Tahoma"/>
                <a:ea typeface="Tahoma"/>
                <a:cs typeface="Tahoma"/>
                <a:sym typeface="Tahoma"/>
              </a:defRPr>
            </a:lvl2pPr>
            <a:lvl3pPr marL="1091226" indent="-95720" defTabSz="451743">
              <a:lnSpc>
                <a:spcPct val="100000"/>
              </a:lnSpc>
              <a:spcBef>
                <a:spcPts val="200"/>
              </a:spcBef>
              <a:defRPr sz="1000">
                <a:latin typeface="Tahoma"/>
                <a:ea typeface="Tahoma"/>
                <a:cs typeface="Tahoma"/>
                <a:sym typeface="Tahoma"/>
              </a:defRPr>
            </a:lvl3pPr>
            <a:lvl4pPr marL="1606384" indent="-113124" defTabSz="451743">
              <a:lnSpc>
                <a:spcPct val="100000"/>
              </a:lnSpc>
              <a:spcBef>
                <a:spcPts val="200"/>
              </a:spcBef>
              <a:buChar char="–"/>
              <a:defRPr sz="1000">
                <a:latin typeface="Tahoma"/>
                <a:ea typeface="Tahoma"/>
                <a:cs typeface="Tahoma"/>
                <a:sym typeface="Tahoma"/>
              </a:defRPr>
            </a:lvl4pPr>
            <a:lvl5pPr marL="2104139" indent="-113125" defTabSz="451743">
              <a:lnSpc>
                <a:spcPct val="100000"/>
              </a:lnSpc>
              <a:spcBef>
                <a:spcPts val="200"/>
              </a:spcBef>
              <a:buChar char="»"/>
              <a:defRPr sz="1000"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pic>
        <p:nvPicPr>
          <p:cNvPr id="131" name="image2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34316" y="566199"/>
            <a:ext cx="1523282" cy="326189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Shape 132"/>
          <p:cNvSpPr/>
          <p:nvPr>
            <p:ph type="sldNum" sz="quarter" idx="2"/>
          </p:nvPr>
        </p:nvSpPr>
        <p:spPr>
          <a:xfrm>
            <a:off x="8495001" y="6238813"/>
            <a:ext cx="250449" cy="250325"/>
          </a:xfrm>
          <a:prstGeom prst="rect">
            <a:avLst/>
          </a:prstGeom>
        </p:spPr>
        <p:txBody>
          <a:bodyPr lIns="42612" tIns="42612" rIns="42612" bIns="42612"/>
          <a:lstStyle>
            <a:lvl1pPr defTabSz="451743">
              <a:defRPr sz="11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21" name="Shape 2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Shape 2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title"/>
          </p:nvPr>
        </p:nvSpPr>
        <p:spPr>
          <a:xfrm>
            <a:off x="623887" y="1709739"/>
            <a:ext cx="7886701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623887" y="4589464"/>
            <a:ext cx="7886701" cy="1500197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/>
            </a:lvl1pPr>
            <a:lvl2pPr marL="0" indent="0">
              <a:buSzTx/>
              <a:buFontTx/>
              <a:buNone/>
              <a:defRPr sz="2400"/>
            </a:lvl2pPr>
            <a:lvl3pPr marL="0" indent="0">
              <a:buSzTx/>
              <a:buFontTx/>
              <a:buNone/>
              <a:defRPr sz="2400"/>
            </a:lvl3pPr>
            <a:lvl4pPr marL="0" indent="0">
              <a:buSzTx/>
              <a:buFontTx/>
              <a:buNone/>
              <a:defRPr sz="2400"/>
            </a:lvl4pPr>
            <a:lvl5pPr marL="0" indent="0">
              <a:buSzTx/>
              <a:buFontTx/>
              <a:buNone/>
              <a:defRPr sz="24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39" name="Shape 39"/>
          <p:cNvSpPr/>
          <p:nvPr>
            <p:ph type="body"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Shape 4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title"/>
          </p:nvPr>
        </p:nvSpPr>
        <p:spPr>
          <a:xfrm>
            <a:off x="629841" y="365125"/>
            <a:ext cx="7886701" cy="1325564"/>
          </a:xfrm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48" name="Shape 48"/>
          <p:cNvSpPr/>
          <p:nvPr>
            <p:ph type="body" sz="quarter" idx="1"/>
          </p:nvPr>
        </p:nvSpPr>
        <p:spPr>
          <a:xfrm>
            <a:off x="629841" y="1681163"/>
            <a:ext cx="3868343" cy="823922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0">
              <a:buSzTx/>
              <a:buFontTx/>
              <a:buNone/>
              <a:defRPr b="1" sz="2400"/>
            </a:lvl2pPr>
            <a:lvl3pPr marL="0" indent="0">
              <a:buSzTx/>
              <a:buFontTx/>
              <a:buNone/>
              <a:defRPr b="1" sz="2400"/>
            </a:lvl3pPr>
            <a:lvl4pPr marL="0" indent="0">
              <a:buSzTx/>
              <a:buFontTx/>
              <a:buNone/>
              <a:defRPr b="1" sz="2400"/>
            </a:lvl4pPr>
            <a:lvl5pPr marL="0" indent="0">
              <a:buSzTx/>
              <a:buFontTx/>
              <a:buNone/>
              <a:defRPr b="1" sz="24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" name="Shape 49"/>
          <p:cNvSpPr/>
          <p:nvPr>
            <p:ph type="body" sz="quarter" idx="13"/>
          </p:nvPr>
        </p:nvSpPr>
        <p:spPr>
          <a:xfrm>
            <a:off x="4629148" y="1681163"/>
            <a:ext cx="3887397" cy="823914"/>
          </a:xfrm>
          <a:prstGeom prst="rect">
            <a:avLst/>
          </a:prstGeom>
        </p:spPr>
        <p:txBody>
          <a:bodyPr anchor="b"/>
          <a:lstStyle/>
          <a:p>
            <a:pPr/>
          </a:p>
        </p:txBody>
      </p:sp>
      <p:sp>
        <p:nvSpPr>
          <p:cNvPr id="50" name="Shape 5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73" name="Shape 73"/>
          <p:cNvSpPr/>
          <p:nvPr>
            <p:ph type="body" sz="half" idx="1"/>
          </p:nvPr>
        </p:nvSpPr>
        <p:spPr>
          <a:xfrm>
            <a:off x="3887391" y="987425"/>
            <a:ext cx="4629152" cy="487362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Shape 74"/>
          <p:cNvSpPr/>
          <p:nvPr>
            <p:ph type="body" sz="quarter" idx="13"/>
          </p:nvPr>
        </p:nvSpPr>
        <p:spPr>
          <a:xfrm>
            <a:off x="629838" y="2057400"/>
            <a:ext cx="2949183" cy="3811588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5" name="Shape 7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83" name="Shape 83"/>
          <p:cNvSpPr/>
          <p:nvPr>
            <p:ph type="pic" sz="half" idx="13"/>
          </p:nvPr>
        </p:nvSpPr>
        <p:spPr>
          <a:xfrm>
            <a:off x="3887391" y="987425"/>
            <a:ext cx="4629152" cy="487362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body" sz="quarter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5" name="Shape 8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628650" y="365125"/>
            <a:ext cx="788670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8251375" y="6404295"/>
            <a:ext cx="263978" cy="2692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hyperlink" Target="http://xn--80aaeza4ab6aw2b2b.xn--p1ai" TargetMode="External"/><Relationship Id="rId6" Type="http://schemas.openxmlformats.org/officeDocument/2006/relationships/image" Target="../media/image11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hyperlink" Target="http://xn--80aaeza4ab6aw2b2b.xn--p1ai" TargetMode="Externa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hyperlink" Target="http://xn--80aaeza4ab6aw2b2b.xn--p1ai" TargetMode="External"/><Relationship Id="rId6" Type="http://schemas.openxmlformats.org/officeDocument/2006/relationships/image" Target="../media/image3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9.tif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20.png"/><Relationship Id="rId6" Type="http://schemas.openxmlformats.org/officeDocument/2006/relationships/hyperlink" Target="http://xn--80aaeza4ab6aw2b2b.xn--p1ai" TargetMode="External"/><Relationship Id="rId7" Type="http://schemas.openxmlformats.org/officeDocument/2006/relationships/image" Target="../media/image6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20.tif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hyperlink" Target="http://xn--80aahjj1e.ru" TargetMode="External"/><Relationship Id="rId6" Type="http://schemas.openxmlformats.org/officeDocument/2006/relationships/image" Target="../media/image21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hyperlink" Target="mailto:sobornova@ncfg.ru" TargetMode="External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5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6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1.tif"/><Relationship Id="rId8" Type="http://schemas.openxmlformats.org/officeDocument/2006/relationships/image" Target="../media/image2.tif"/><Relationship Id="rId9" Type="http://schemas.openxmlformats.org/officeDocument/2006/relationships/image" Target="../media/image3.tif"/><Relationship Id="rId10" Type="http://schemas.openxmlformats.org/officeDocument/2006/relationships/image" Target="../media/image4.tif"/><Relationship Id="rId11" Type="http://schemas.openxmlformats.org/officeDocument/2006/relationships/image" Target="../media/image5.tif"/><Relationship Id="rId12" Type="http://schemas.openxmlformats.org/officeDocument/2006/relationships/image" Target="../media/image6.tif"/><Relationship Id="rId13" Type="http://schemas.openxmlformats.org/officeDocument/2006/relationships/image" Target="../media/image7.tif"/><Relationship Id="rId14" Type="http://schemas.openxmlformats.org/officeDocument/2006/relationships/image" Target="../media/image8.tif"/><Relationship Id="rId15" Type="http://schemas.openxmlformats.org/officeDocument/2006/relationships/image" Target="../media/image9.tif"/><Relationship Id="rId16" Type="http://schemas.openxmlformats.org/officeDocument/2006/relationships/image" Target="../media/image10.tif"/><Relationship Id="rId17" Type="http://schemas.openxmlformats.org/officeDocument/2006/relationships/image" Target="../media/image11.tif"/><Relationship Id="rId18" Type="http://schemas.openxmlformats.org/officeDocument/2006/relationships/image" Target="../media/image12.tif"/><Relationship Id="rId19" Type="http://schemas.openxmlformats.org/officeDocument/2006/relationships/image" Target="../media/image13.tif"/><Relationship Id="rId20" Type="http://schemas.openxmlformats.org/officeDocument/2006/relationships/image" Target="../media/image14.tif"/><Relationship Id="rId21" Type="http://schemas.openxmlformats.org/officeDocument/2006/relationships/image" Target="../media/image15.tif"/><Relationship Id="rId22" Type="http://schemas.openxmlformats.org/officeDocument/2006/relationships/image" Target="../media/image16.tif"/><Relationship Id="rId23" Type="http://schemas.openxmlformats.org/officeDocument/2006/relationships/image" Target="../media/image17.tif"/><Relationship Id="rId24" Type="http://schemas.openxmlformats.org/officeDocument/2006/relationships/image" Target="../media/image18.tif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9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image1.png"/>
          <p:cNvPicPr>
            <a:picLocks noChangeAspect="1"/>
          </p:cNvPicPr>
          <p:nvPr/>
        </p:nvPicPr>
        <p:blipFill>
          <a:blip r:embed="rId2">
            <a:extLst/>
          </a:blip>
          <a:srcRect l="38842" t="11326" r="0" b="0"/>
          <a:stretch>
            <a:fillRect/>
          </a:stretch>
        </p:blipFill>
        <p:spPr>
          <a:xfrm>
            <a:off x="0" y="-11"/>
            <a:ext cx="5011838" cy="518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image1.png"/>
          <p:cNvPicPr>
            <a:picLocks noChangeAspect="1"/>
          </p:cNvPicPr>
          <p:nvPr/>
        </p:nvPicPr>
        <p:blipFill>
          <a:blip r:embed="rId2">
            <a:extLst/>
          </a:blip>
          <a:srcRect l="0" t="0" r="45216" b="0"/>
          <a:stretch>
            <a:fillRect/>
          </a:stretch>
        </p:blipFill>
        <p:spPr>
          <a:xfrm>
            <a:off x="4654470" y="507669"/>
            <a:ext cx="4489537" cy="58486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39310" y="807588"/>
            <a:ext cx="5065380" cy="3347724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Shape 144"/>
          <p:cNvSpPr/>
          <p:nvPr>
            <p:ph type="ctrTitle"/>
          </p:nvPr>
        </p:nvSpPr>
        <p:spPr>
          <a:xfrm>
            <a:off x="914400" y="5109628"/>
            <a:ext cx="7315200" cy="749010"/>
          </a:xfrm>
          <a:prstGeom prst="rect">
            <a:avLst/>
          </a:prstGeom>
        </p:spPr>
        <p:txBody>
          <a:bodyPr anchor="t"/>
          <a:lstStyle>
            <a:lvl1pPr algn="l" defTabSz="457931">
              <a:lnSpc>
                <a:spcPct val="100000"/>
              </a:lnSpc>
              <a:defRPr b="1" sz="4000">
                <a:solidFill>
                  <a:srgbClr val="F67168"/>
                </a:solidFill>
                <a:latin typeface="CoreSansM85Heavy"/>
                <a:ea typeface="CoreSansM85Heavy"/>
                <a:cs typeface="CoreSansM85Heavy"/>
                <a:sym typeface="CoreSansM85Heavy"/>
              </a:defRPr>
            </a:lvl1pPr>
          </a:lstStyle>
          <a:p>
            <a:pPr/>
            <a:r>
              <a:t>КОНЦЕПЦИЯ ПРОВЕДЕНИЯ</a:t>
            </a:r>
          </a:p>
        </p:txBody>
      </p:sp>
      <p:sp>
        <p:nvSpPr>
          <p:cNvPr id="145" name="Shape 145"/>
          <p:cNvSpPr/>
          <p:nvPr/>
        </p:nvSpPr>
        <p:spPr>
          <a:xfrm>
            <a:off x="883598" y="5797941"/>
            <a:ext cx="7376805" cy="472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>
            <a:lvl1pPr algn="ctr" defTabSz="534923">
              <a:lnSpc>
                <a:spcPct val="90000"/>
              </a:lnSpc>
              <a:defRPr b="1" sz="2500">
                <a:solidFill>
                  <a:srgbClr val="0EBACE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IV ВСЕРОССИЙСКОЙ НЕДЕЛИ СБЕРЕЖЕНИЙ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image4.png"/>
          <p:cNvPicPr>
            <a:picLocks noChangeAspect="1"/>
          </p:cNvPicPr>
          <p:nvPr/>
        </p:nvPicPr>
        <p:blipFill>
          <a:blip r:embed="rId2">
            <a:extLst/>
          </a:blip>
          <a:srcRect l="0" t="1" r="0" b="827"/>
          <a:stretch>
            <a:fillRect/>
          </a:stretch>
        </p:blipFill>
        <p:spPr>
          <a:xfrm>
            <a:off x="628650" y="379094"/>
            <a:ext cx="1734786" cy="705379"/>
          </a:xfrm>
          <a:prstGeom prst="rect">
            <a:avLst/>
          </a:prstGeom>
          <a:ln w="12700">
            <a:miter lim="400000"/>
          </a:ln>
        </p:spPr>
      </p:pic>
      <p:sp>
        <p:nvSpPr>
          <p:cNvPr id="233" name="Shape 233"/>
          <p:cNvSpPr/>
          <p:nvPr>
            <p:ph type="title"/>
          </p:nvPr>
        </p:nvSpPr>
        <p:spPr>
          <a:xfrm>
            <a:off x="565148" y="1374752"/>
            <a:ext cx="6900923" cy="800127"/>
          </a:xfrm>
          <a:prstGeom prst="rect">
            <a:avLst/>
          </a:prstGeom>
        </p:spPr>
        <p:txBody>
          <a:bodyPr/>
          <a:lstStyle>
            <a:lvl1pPr defTabSz="585215">
              <a:defRPr b="1" sz="2000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ФОРМАТЫ УЧАСТИЯ ДЛЯ РАБОТОДАТЕЛЕЙ</a:t>
            </a:r>
          </a:p>
        </p:txBody>
      </p:sp>
      <p:sp>
        <p:nvSpPr>
          <p:cNvPr id="234" name="Shape 234"/>
          <p:cNvSpPr/>
          <p:nvPr>
            <p:ph type="sldNum" sz="quarter" idx="4294967295"/>
          </p:nvPr>
        </p:nvSpPr>
        <p:spPr>
          <a:xfrm>
            <a:off x="8251365" y="6404290"/>
            <a:ext cx="263978" cy="2692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238" name="Group 238"/>
          <p:cNvGrpSpPr/>
          <p:nvPr/>
        </p:nvGrpSpPr>
        <p:grpSpPr>
          <a:xfrm>
            <a:off x="6099243" y="-14"/>
            <a:ext cx="3044770" cy="2430038"/>
            <a:chOff x="0" y="-1"/>
            <a:chExt cx="3044769" cy="2430036"/>
          </a:xfrm>
        </p:grpSpPr>
        <p:pic>
          <p:nvPicPr>
            <p:cNvPr id="235" name="image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48598" r="13139" b="0"/>
            <a:stretch>
              <a:fillRect/>
            </a:stretch>
          </p:blipFill>
          <p:spPr>
            <a:xfrm>
              <a:off x="-1" y="-2"/>
              <a:ext cx="3044767" cy="12859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6" name="image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0" r="50436" b="0"/>
            <a:stretch>
              <a:fillRect/>
            </a:stretch>
          </p:blipFill>
          <p:spPr>
            <a:xfrm>
              <a:off x="1831299" y="682676"/>
              <a:ext cx="1213470" cy="17473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7" name="image2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5206" y="264614"/>
              <a:ext cx="1413759" cy="9343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39" name="Shape 239"/>
          <p:cNvSpPr/>
          <p:nvPr/>
        </p:nvSpPr>
        <p:spPr>
          <a:xfrm>
            <a:off x="3301195" y="3522986"/>
            <a:ext cx="4616220" cy="2936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ct val="150000"/>
              </a:lnSpc>
              <a:defRPr sz="1200">
                <a:solidFill>
                  <a:srgbClr val="4D4D4C"/>
                </a:solidFill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t>Предлагаем специально подготовленные образовательные статьи на темы, освещаемые в рамках Недели, которые Работодатель может использовать для рассылок или печати во внутрикорпоративных газетах, а также размещать на внутренних порталах для общего ознакомления, таким образом создавая внутреннюю библиотеку для повышения финансовой грамотности.</a:t>
            </a:r>
          </a:p>
          <a:p>
            <a:pPr>
              <a:lnSpc>
                <a:spcPct val="150000"/>
              </a:lnSpc>
              <a:defRPr sz="1200">
                <a:solidFill>
                  <a:srgbClr val="4D4D4C"/>
                </a:solidFill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</a:p>
          <a:p>
            <a:pPr>
              <a:lnSpc>
                <a:spcPct val="150000"/>
              </a:lnSpc>
              <a:defRPr sz="1200">
                <a:solidFill>
                  <a:srgbClr val="4D4D4C"/>
                </a:solidFill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t>Статьи будут размещены вместе со всеми материалами недели на портале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 invalidUrl="" action="" tgtFrame="" tooltip="" history="1" highlightClick="0" endSnd="0"/>
              </a:rPr>
              <a:t>вашифинансы.рф</a:t>
            </a:r>
            <a:r>
              <a:t> и будут доступны зарегистрировавшимся компаниям - работодателям.</a:t>
            </a:r>
          </a:p>
        </p:txBody>
      </p:sp>
      <p:sp>
        <p:nvSpPr>
          <p:cNvPr id="240" name="Shape 240"/>
          <p:cNvSpPr/>
          <p:nvPr/>
        </p:nvSpPr>
        <p:spPr>
          <a:xfrm>
            <a:off x="624204" y="2076784"/>
            <a:ext cx="7326870" cy="802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В рамках Недель наши опытные эксперты помогут работодателям организовать уникальную программу, основанную на индивидуальных потребностях и возможностях компании, которая может включать в себя: </a:t>
            </a:r>
          </a:p>
        </p:txBody>
      </p:sp>
      <p:sp>
        <p:nvSpPr>
          <p:cNvPr id="241" name="Shape 241"/>
          <p:cNvSpPr/>
          <p:nvPr/>
        </p:nvSpPr>
        <p:spPr>
          <a:xfrm>
            <a:off x="1343460" y="2938787"/>
            <a:ext cx="5631327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ct val="150000"/>
              </a:lnSpc>
              <a:defRPr b="1" sz="1200">
                <a:solidFill>
                  <a:srgbClr val="55B8CB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Размещение образовательных материалов в корпоративных СМИ</a:t>
            </a:r>
          </a:p>
        </p:txBody>
      </p:sp>
      <p:pic>
        <p:nvPicPr>
          <p:cNvPr id="242" name="image11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96004" y="3716787"/>
            <a:ext cx="2185567" cy="243003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03200" dist="139700" dir="270000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image4.png"/>
          <p:cNvPicPr>
            <a:picLocks noChangeAspect="1"/>
          </p:cNvPicPr>
          <p:nvPr/>
        </p:nvPicPr>
        <p:blipFill>
          <a:blip r:embed="rId2">
            <a:extLst/>
          </a:blip>
          <a:srcRect l="0" t="1" r="0" b="827"/>
          <a:stretch>
            <a:fillRect/>
          </a:stretch>
        </p:blipFill>
        <p:spPr>
          <a:xfrm>
            <a:off x="628650" y="379094"/>
            <a:ext cx="1734786" cy="705379"/>
          </a:xfrm>
          <a:prstGeom prst="rect">
            <a:avLst/>
          </a:prstGeom>
          <a:ln w="12700">
            <a:miter lim="400000"/>
          </a:ln>
        </p:spPr>
      </p:pic>
      <p:sp>
        <p:nvSpPr>
          <p:cNvPr id="245" name="Shape 245"/>
          <p:cNvSpPr/>
          <p:nvPr>
            <p:ph type="title"/>
          </p:nvPr>
        </p:nvSpPr>
        <p:spPr>
          <a:xfrm>
            <a:off x="565148" y="1374752"/>
            <a:ext cx="6900923" cy="800127"/>
          </a:xfrm>
          <a:prstGeom prst="rect">
            <a:avLst/>
          </a:prstGeom>
        </p:spPr>
        <p:txBody>
          <a:bodyPr/>
          <a:lstStyle>
            <a:lvl1pPr defTabSz="585215">
              <a:defRPr b="1" sz="2000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ФОРМАТЫ УЧАСТИЯ ДЛЯ РАБОТОДАТЕЛЕЙ</a:t>
            </a:r>
          </a:p>
        </p:txBody>
      </p:sp>
      <p:sp>
        <p:nvSpPr>
          <p:cNvPr id="246" name="Shape 246"/>
          <p:cNvSpPr/>
          <p:nvPr>
            <p:ph type="sldNum" sz="quarter" idx="4294967295"/>
          </p:nvPr>
        </p:nvSpPr>
        <p:spPr>
          <a:xfrm>
            <a:off x="8251365" y="6404290"/>
            <a:ext cx="263978" cy="2692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250" name="Group 250"/>
          <p:cNvGrpSpPr/>
          <p:nvPr/>
        </p:nvGrpSpPr>
        <p:grpSpPr>
          <a:xfrm>
            <a:off x="6099243" y="-14"/>
            <a:ext cx="3044770" cy="2430038"/>
            <a:chOff x="0" y="-1"/>
            <a:chExt cx="3044769" cy="2430036"/>
          </a:xfrm>
        </p:grpSpPr>
        <p:pic>
          <p:nvPicPr>
            <p:cNvPr id="247" name="image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48598" r="13139" b="0"/>
            <a:stretch>
              <a:fillRect/>
            </a:stretch>
          </p:blipFill>
          <p:spPr>
            <a:xfrm>
              <a:off x="-1" y="-2"/>
              <a:ext cx="3044767" cy="12859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8" name="image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0" r="50436" b="0"/>
            <a:stretch>
              <a:fillRect/>
            </a:stretch>
          </p:blipFill>
          <p:spPr>
            <a:xfrm>
              <a:off x="1831299" y="682676"/>
              <a:ext cx="1213470" cy="17473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9" name="image2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5206" y="264614"/>
              <a:ext cx="1413759" cy="9343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51" name="Shape 251"/>
          <p:cNvSpPr/>
          <p:nvPr/>
        </p:nvSpPr>
        <p:spPr>
          <a:xfrm>
            <a:off x="1318060" y="2069644"/>
            <a:ext cx="2900927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ct val="150000"/>
              </a:lnSpc>
              <a:defRPr b="1" sz="1200">
                <a:solidFill>
                  <a:srgbClr val="55B8CB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Практические приложения</a:t>
            </a:r>
          </a:p>
        </p:txBody>
      </p:sp>
      <p:pic>
        <p:nvPicPr>
          <p:cNvPr id="252" name="image12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94709" y="4428785"/>
            <a:ext cx="2221392" cy="146744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92100" dist="139700" dir="2700000">
              <a:srgbClr val="333333">
                <a:alpha val="64999"/>
              </a:srgbClr>
            </a:outerShdw>
          </a:effectLst>
        </p:spPr>
      </p:pic>
      <p:pic>
        <p:nvPicPr>
          <p:cNvPr id="253" name="image13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76181" y="2568108"/>
            <a:ext cx="1258447" cy="146744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92100" dist="139700" dir="2700000">
              <a:srgbClr val="333333">
                <a:alpha val="64999"/>
              </a:srgbClr>
            </a:outerShdw>
          </a:effectLst>
        </p:spPr>
      </p:pic>
      <p:sp>
        <p:nvSpPr>
          <p:cNvPr id="254" name="Shape 254"/>
          <p:cNvSpPr/>
          <p:nvPr/>
        </p:nvSpPr>
        <p:spPr>
          <a:xfrm>
            <a:off x="3312102" y="2627888"/>
            <a:ext cx="5104650" cy="3469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Благодаря различным приложениям, сотрудники работодателя смогут:</a:t>
            </a:r>
          </a:p>
          <a:p>
            <a:pPr marL="285750" indent="-285750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Воспользоваться различными калькуляторами, например, для расчета платежей по кредиту</a:t>
            </a:r>
          </a:p>
          <a:p>
            <a:pPr marL="285750" indent="-285750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П</a:t>
            </a:r>
            <a:r>
              <a:rPr>
                <a:uFill>
                  <a:solidFill>
                    <a:srgbClr val="000000"/>
                  </a:solidFill>
                </a:uFill>
              </a:rPr>
              <a:t>ройти тестирование для оценки своего уровня финансовой грамотности</a:t>
            </a:r>
            <a:endParaRPr>
              <a:uFill>
                <a:solidFill>
                  <a:srgbClr val="000000"/>
                </a:solidFill>
              </a:uFill>
            </a:endParaRPr>
          </a:p>
          <a:p>
            <a:pPr marL="285750" indent="-285750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t>Провести диагностику финансового здоровья - увидеть, сколько они могут сэкономить в год</a:t>
            </a:r>
          </a:p>
          <a:p>
            <a:pPr marL="285750" indent="-285750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t>Произвести расчет личного финансового плана, понять реализуемость поставленных целей, размер периодических взносов, необходимых, для их достижения (данная программа будет доступна для бесплатного использования на время проведения Недели)</a:t>
            </a:r>
          </a:p>
        </p:txBody>
      </p:sp>
      <p:sp>
        <p:nvSpPr>
          <p:cNvPr id="255" name="Shape 255"/>
          <p:cNvSpPr/>
          <p:nvPr/>
        </p:nvSpPr>
        <p:spPr>
          <a:xfrm>
            <a:off x="616985" y="6295387"/>
            <a:ext cx="7690409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ct val="150000"/>
              </a:lnSpc>
              <a:defRPr sz="1200">
                <a:solidFill>
                  <a:srgbClr val="4D4D4C"/>
                </a:solidFill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t>Указанные материалы будут доступны для самостоятельного использования на портале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7" invalidUrl="" action="" tgtFrame="" tooltip="" history="1" highlightClick="0" endSnd="0"/>
              </a:rPr>
              <a:t>вашифинансы.рф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image4.png"/>
          <p:cNvPicPr>
            <a:picLocks noChangeAspect="1"/>
          </p:cNvPicPr>
          <p:nvPr/>
        </p:nvPicPr>
        <p:blipFill>
          <a:blip r:embed="rId2">
            <a:extLst/>
          </a:blip>
          <a:srcRect l="0" t="1" r="0" b="827"/>
          <a:stretch>
            <a:fillRect/>
          </a:stretch>
        </p:blipFill>
        <p:spPr>
          <a:xfrm>
            <a:off x="628650" y="379094"/>
            <a:ext cx="1734786" cy="705379"/>
          </a:xfrm>
          <a:prstGeom prst="rect">
            <a:avLst/>
          </a:prstGeom>
          <a:ln w="12700">
            <a:miter lim="400000"/>
          </a:ln>
        </p:spPr>
      </p:pic>
      <p:sp>
        <p:nvSpPr>
          <p:cNvPr id="258" name="Shape 258"/>
          <p:cNvSpPr/>
          <p:nvPr>
            <p:ph type="title"/>
          </p:nvPr>
        </p:nvSpPr>
        <p:spPr>
          <a:xfrm>
            <a:off x="565148" y="1374752"/>
            <a:ext cx="6900923" cy="800127"/>
          </a:xfrm>
          <a:prstGeom prst="rect">
            <a:avLst/>
          </a:prstGeom>
        </p:spPr>
        <p:txBody>
          <a:bodyPr/>
          <a:lstStyle>
            <a:lvl1pPr defTabSz="585215">
              <a:defRPr b="1" sz="2000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ФОРМАТЫ УЧАСТИЯ ДЛЯ РАБОТОДАТЕЛЕЙ</a:t>
            </a:r>
          </a:p>
        </p:txBody>
      </p:sp>
      <p:sp>
        <p:nvSpPr>
          <p:cNvPr id="259" name="Shape 259"/>
          <p:cNvSpPr/>
          <p:nvPr>
            <p:ph type="sldNum" sz="quarter" idx="4294967295"/>
          </p:nvPr>
        </p:nvSpPr>
        <p:spPr>
          <a:xfrm>
            <a:off x="8251365" y="6404290"/>
            <a:ext cx="263978" cy="2692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263" name="Group 263"/>
          <p:cNvGrpSpPr/>
          <p:nvPr/>
        </p:nvGrpSpPr>
        <p:grpSpPr>
          <a:xfrm>
            <a:off x="6099243" y="-14"/>
            <a:ext cx="3044770" cy="2430038"/>
            <a:chOff x="0" y="-1"/>
            <a:chExt cx="3044769" cy="2430036"/>
          </a:xfrm>
        </p:grpSpPr>
        <p:pic>
          <p:nvPicPr>
            <p:cNvPr id="260" name="image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48598" r="13139" b="0"/>
            <a:stretch>
              <a:fillRect/>
            </a:stretch>
          </p:blipFill>
          <p:spPr>
            <a:xfrm>
              <a:off x="-1" y="-2"/>
              <a:ext cx="3044767" cy="12859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1" name="image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0" r="50436" b="0"/>
            <a:stretch>
              <a:fillRect/>
            </a:stretch>
          </p:blipFill>
          <p:spPr>
            <a:xfrm>
              <a:off x="1831299" y="682676"/>
              <a:ext cx="1213470" cy="17473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2" name="image2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5206" y="264614"/>
              <a:ext cx="1413759" cy="9343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64" name="Shape 264"/>
          <p:cNvSpPr/>
          <p:nvPr/>
        </p:nvSpPr>
        <p:spPr>
          <a:xfrm>
            <a:off x="3737452" y="2348488"/>
            <a:ext cx="4888204" cy="4193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b="1" sz="1200">
                <a:solidFill>
                  <a:srgbClr val="55B8CB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Организация мероприятий на местах</a:t>
            </a:r>
          </a:p>
          <a:p>
            <a:pPr lvl="2" indent="457200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Работодатель выбирает темы, наиболее интересные для сотрудников, и через личный кабинет на портале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 invalidUrl="" action="" tgtFrame="" tooltip="" history="1" highlightClick="0" endSnd="0"/>
              </a:rPr>
              <a:t>вашифинансы.рф</a:t>
            </a:r>
            <a:r>
              <a:t> приглашает спикера для проведения презентации - лекции для сотрудников. Наши эксперты могут провести в зависимости от потребности: мастер-класс, семинар,</a:t>
            </a:r>
            <a:r>
              <a:rPr>
                <a:uFill>
                  <a:solidFill>
                    <a:srgbClr val="000000"/>
                  </a:solidFill>
                </a:uFill>
              </a:rPr>
              <a:t> л</a:t>
            </a:r>
            <a:r>
              <a:t>екцию</a:t>
            </a:r>
            <a:r>
              <a:rPr>
                <a:uFill>
                  <a:solidFill>
                    <a:srgbClr val="000000"/>
                  </a:solidFill>
                </a:uFill>
              </a:rPr>
              <a:t>, п</a:t>
            </a:r>
            <a:r>
              <a:t>резентацию</a:t>
            </a:r>
          </a:p>
          <a:p>
            <a:pPr marL="285750" indent="-285750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</a:p>
          <a:p>
            <a:pPr marL="285750" indent="-285750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b="1" sz="1200">
                <a:solidFill>
                  <a:srgbClr val="55B8CB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Он-лайн формат обучения</a:t>
            </a:r>
          </a:p>
          <a:p>
            <a:pPr lvl="2" indent="457200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На каждую тему будет подготовлен вебинар, который сотрудники смогут посмотреть в любое удобное время</a:t>
            </a:r>
          </a:p>
          <a:p>
            <a:pPr marL="285750" indent="-285750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6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</a:p>
          <a:p>
            <a:pPr marL="285750" indent="-285750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b="1" sz="1200">
                <a:solidFill>
                  <a:srgbClr val="55B8CB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Консультации экспертов</a:t>
            </a:r>
            <a:endParaRPr sz="1600">
              <a:solidFill>
                <a:srgbClr val="55AE91"/>
              </a:solidFill>
            </a:endParaRPr>
          </a:p>
          <a:p>
            <a:pPr marL="285750" indent="-285750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b="1" sz="1600">
                <a:solidFill>
                  <a:srgbClr val="55AE91"/>
                </a:solidFill>
                <a:latin typeface="Tahoma"/>
                <a:ea typeface="Tahoma"/>
                <a:cs typeface="Tahoma"/>
                <a:sym typeface="Tahoma"/>
              </a:defRPr>
            </a:pPr>
          </a:p>
          <a:p>
            <a:pPr lvl="2" indent="457200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и многое другое…</a:t>
            </a:r>
          </a:p>
        </p:txBody>
      </p:sp>
      <p:pic>
        <p:nvPicPr>
          <p:cNvPr id="265" name="image3.jpeg" descr="C:\Users\Павел\Downloads\Барнаул 3 (1)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18631" y="2963537"/>
            <a:ext cx="3261689" cy="243003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92100" dist="139700" dir="270000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image1.png"/>
          <p:cNvPicPr>
            <a:picLocks noChangeAspect="1"/>
          </p:cNvPicPr>
          <p:nvPr/>
        </p:nvPicPr>
        <p:blipFill>
          <a:blip r:embed="rId2">
            <a:extLst/>
          </a:blip>
          <a:srcRect l="28527" t="15080" r="1" b="225"/>
          <a:stretch>
            <a:fillRect/>
          </a:stretch>
        </p:blipFill>
        <p:spPr>
          <a:xfrm>
            <a:off x="0" y="-5"/>
            <a:ext cx="4338321" cy="36691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68" name="image1.png"/>
          <p:cNvPicPr>
            <a:picLocks noChangeAspect="1"/>
          </p:cNvPicPr>
          <p:nvPr/>
        </p:nvPicPr>
        <p:blipFill>
          <a:blip r:embed="rId2">
            <a:extLst/>
          </a:blip>
          <a:srcRect l="10514" t="209" r="0" b="10886"/>
          <a:stretch>
            <a:fillRect/>
          </a:stretch>
        </p:blipFill>
        <p:spPr>
          <a:xfrm rot="10800000">
            <a:off x="3712255" y="-4"/>
            <a:ext cx="5431745" cy="38515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69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18439" y="527095"/>
            <a:ext cx="3385200" cy="2237286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Shape 270"/>
          <p:cNvSpPr/>
          <p:nvPr>
            <p:ph type="sldNum" sz="quarter" idx="4294967295"/>
          </p:nvPr>
        </p:nvSpPr>
        <p:spPr>
          <a:xfrm>
            <a:off x="8251372" y="6404295"/>
            <a:ext cx="263978" cy="2692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71" name="Shape 271"/>
          <p:cNvSpPr/>
          <p:nvPr>
            <p:ph type="title"/>
          </p:nvPr>
        </p:nvSpPr>
        <p:spPr>
          <a:xfrm>
            <a:off x="609600" y="4199825"/>
            <a:ext cx="7782560" cy="1437659"/>
          </a:xfrm>
          <a:prstGeom prst="rect">
            <a:avLst/>
          </a:prstGeom>
        </p:spPr>
        <p:txBody>
          <a:bodyPr anchor="t"/>
          <a:lstStyle>
            <a:lvl1pPr>
              <a:defRPr b="1" sz="4400">
                <a:solidFill>
                  <a:srgbClr val="0EBACE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ТЕМЫ НЕДЕЛИ И СОДЕРЖАНИЕ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image4.png"/>
          <p:cNvPicPr>
            <a:picLocks noChangeAspect="1"/>
          </p:cNvPicPr>
          <p:nvPr/>
        </p:nvPicPr>
        <p:blipFill>
          <a:blip r:embed="rId2">
            <a:extLst/>
          </a:blip>
          <a:srcRect l="0" t="1" r="0" b="828"/>
          <a:stretch>
            <a:fillRect/>
          </a:stretch>
        </p:blipFill>
        <p:spPr>
          <a:xfrm>
            <a:off x="628650" y="379095"/>
            <a:ext cx="1734786" cy="705376"/>
          </a:xfrm>
          <a:prstGeom prst="rect">
            <a:avLst/>
          </a:prstGeom>
          <a:ln w="12700">
            <a:miter lim="400000"/>
          </a:ln>
        </p:spPr>
      </p:pic>
      <p:sp>
        <p:nvSpPr>
          <p:cNvPr id="274" name="Shape 274"/>
          <p:cNvSpPr/>
          <p:nvPr/>
        </p:nvSpPr>
        <p:spPr>
          <a:xfrm>
            <a:off x="1067891" y="2021731"/>
            <a:ext cx="7215049" cy="4269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lnSpc>
                <a:spcPct val="150000"/>
              </a:lnSpc>
              <a:defRPr b="1" sz="1200">
                <a:solidFill>
                  <a:srgbClr val="0EBACE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1. ЛИЧНОЕ ФИНАНСОВОЕ ПЛАНИРОВАНИЕ</a:t>
            </a: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Для чего нужен личный финансовый план (ЛФП)</a:t>
            </a:r>
            <a:endParaRPr sz="1600">
              <a:uFill>
                <a:solidFill>
                  <a:srgbClr val="000000"/>
                </a:solidFill>
              </a:uFill>
              <a:latin typeface="Cambria"/>
              <a:ea typeface="Cambria"/>
              <a:cs typeface="Cambria"/>
              <a:sym typeface="Cambria"/>
            </a:endParaRP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Действия для построения ЛФП (определить финансвые цели, посчитать будущую стоимость, найти подходящий темп движения к целям)</a:t>
            </a:r>
            <a:endParaRPr sz="1600">
              <a:uFill>
                <a:solidFill>
                  <a:srgbClr val="000000"/>
                </a:solidFill>
              </a:uFill>
            </a:endParaRP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Наиболее частые ошибки при построении ЛФП</a:t>
            </a:r>
            <a:endParaRPr sz="1600">
              <a:uFill>
                <a:solidFill>
                  <a:srgbClr val="000000"/>
                </a:solidFill>
              </a:uFill>
            </a:endParaRP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Защита капитала: формирование подлушки безопасности (как сформировать, где хранить) и страхование как защита от рисков (выбор типа страхования в зависимости от риска)</a:t>
            </a:r>
          </a:p>
          <a:p>
            <a: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</a:p>
          <a:p>
            <a:pPr algn="just">
              <a:lnSpc>
                <a:spcPct val="150000"/>
              </a:lnSpc>
              <a:defRPr b="1" sz="1200">
                <a:solidFill>
                  <a:srgbClr val="0EBACE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2. УПРАВЛЕНИЕ ЛИЧНЫМ БЮДЖЕТОМ</a:t>
            </a: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Этапы управления личными финансами</a:t>
            </a:r>
            <a:endParaRPr sz="1600">
              <a:uFill>
                <a:solidFill>
                  <a:srgbClr val="000000"/>
                </a:solidFill>
              </a:uFill>
              <a:latin typeface="Cambria"/>
              <a:ea typeface="Cambria"/>
              <a:cs typeface="Cambria"/>
              <a:sym typeface="Cambria"/>
            </a:endParaRP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Способы учета доходов и расходов</a:t>
            </a:r>
            <a:endParaRPr sz="1600">
              <a:uFill>
                <a:solidFill>
                  <a:srgbClr val="000000"/>
                </a:solidFill>
              </a:uFill>
            </a:endParaRP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Планирование семейного бюджета, ЛФП</a:t>
            </a:r>
            <a:endParaRPr sz="1600">
              <a:uFill>
                <a:solidFill>
                  <a:srgbClr val="000000"/>
                </a:solidFill>
              </a:uFill>
            </a:endParaRP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Контроль следования плану: влияние рекламы и способы защиты от нее</a:t>
            </a:r>
            <a:endParaRPr sz="1600">
              <a:uFill>
                <a:solidFill>
                  <a:srgbClr val="000000"/>
                </a:solidFill>
              </a:uFill>
            </a:endParaRP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Оптимизация (сокращение расходов, управление кредитной нагрузкой, увеличение доходов)</a:t>
            </a:r>
            <a:endParaRPr sz="1600">
              <a:uFill>
                <a:solidFill>
                  <a:srgbClr val="000000"/>
                </a:solidFill>
              </a:uFill>
            </a:endParaRP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Основы устойчивости семейного бюджета: подушка финансовой безопасности и страхование от рисков</a:t>
            </a:r>
          </a:p>
        </p:txBody>
      </p:sp>
      <p:sp>
        <p:nvSpPr>
          <p:cNvPr id="275" name="Shape 275"/>
          <p:cNvSpPr/>
          <p:nvPr>
            <p:ph type="title"/>
          </p:nvPr>
        </p:nvSpPr>
        <p:spPr>
          <a:xfrm>
            <a:off x="598786" y="1133945"/>
            <a:ext cx="7023756" cy="667663"/>
          </a:xfrm>
          <a:prstGeom prst="rect">
            <a:avLst/>
          </a:prstGeom>
        </p:spPr>
        <p:txBody>
          <a:bodyPr/>
          <a:lstStyle>
            <a:lvl1pPr defTabSz="630936">
              <a:defRPr b="1" sz="2000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КЛЮЧЕВЫЕ ТЕМЫ НЕДЕЛИ И ИХ СОДЕРЖАНИЕ</a:t>
            </a:r>
          </a:p>
        </p:txBody>
      </p:sp>
      <p:sp>
        <p:nvSpPr>
          <p:cNvPr id="276" name="Shape 276"/>
          <p:cNvSpPr/>
          <p:nvPr/>
        </p:nvSpPr>
        <p:spPr>
          <a:xfrm>
            <a:off x="3161575" y="6538914"/>
            <a:ext cx="2240280" cy="10"/>
          </a:xfrm>
          <a:prstGeom prst="line">
            <a:avLst/>
          </a:prstGeom>
          <a:ln w="12700">
            <a:solidFill>
              <a:srgbClr val="0EBACE"/>
            </a:solidFill>
            <a:miter/>
            <a:headEnd type="oval"/>
            <a:tailEnd type="oval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77" name="Shape 277"/>
          <p:cNvSpPr/>
          <p:nvPr>
            <p:ph type="sldNum" sz="quarter" idx="4294967295"/>
          </p:nvPr>
        </p:nvSpPr>
        <p:spPr>
          <a:xfrm>
            <a:off x="8251366" y="6404292"/>
            <a:ext cx="263978" cy="2692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281" name="Group 281"/>
          <p:cNvGrpSpPr/>
          <p:nvPr/>
        </p:nvGrpSpPr>
        <p:grpSpPr>
          <a:xfrm>
            <a:off x="6099243" y="-14"/>
            <a:ext cx="3044769" cy="2430038"/>
            <a:chOff x="0" y="-1"/>
            <a:chExt cx="3044767" cy="2430036"/>
          </a:xfrm>
        </p:grpSpPr>
        <p:pic>
          <p:nvPicPr>
            <p:cNvPr id="278" name="image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48598" r="13139" b="0"/>
            <a:stretch>
              <a:fillRect/>
            </a:stretch>
          </p:blipFill>
          <p:spPr>
            <a:xfrm>
              <a:off x="-1" y="-2"/>
              <a:ext cx="3044766" cy="12859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9" name="image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0" r="50436" b="0"/>
            <a:stretch>
              <a:fillRect/>
            </a:stretch>
          </p:blipFill>
          <p:spPr>
            <a:xfrm>
              <a:off x="1831299" y="682676"/>
              <a:ext cx="1213469" cy="17473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0" name="image2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5205" y="264614"/>
              <a:ext cx="1413759" cy="9343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82" name="image1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25908" y="1851205"/>
            <a:ext cx="540008" cy="54001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3" name="image1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25908" y="4109053"/>
            <a:ext cx="540008" cy="5400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image4.png"/>
          <p:cNvPicPr>
            <a:picLocks noChangeAspect="1"/>
          </p:cNvPicPr>
          <p:nvPr/>
        </p:nvPicPr>
        <p:blipFill>
          <a:blip r:embed="rId2">
            <a:extLst/>
          </a:blip>
          <a:srcRect l="0" t="1" r="0" b="828"/>
          <a:stretch>
            <a:fillRect/>
          </a:stretch>
        </p:blipFill>
        <p:spPr>
          <a:xfrm>
            <a:off x="628650" y="379095"/>
            <a:ext cx="1734786" cy="705376"/>
          </a:xfrm>
          <a:prstGeom prst="rect">
            <a:avLst/>
          </a:prstGeom>
          <a:ln w="12700">
            <a:miter lim="400000"/>
          </a:ln>
        </p:spPr>
      </p:pic>
      <p:sp>
        <p:nvSpPr>
          <p:cNvPr id="286" name="Shape 286"/>
          <p:cNvSpPr/>
          <p:nvPr/>
        </p:nvSpPr>
        <p:spPr>
          <a:xfrm>
            <a:off x="1055191" y="2021731"/>
            <a:ext cx="7215049" cy="4003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lnSpc>
                <a:spcPct val="150000"/>
              </a:lnSpc>
              <a:defRPr b="1" sz="1200">
                <a:solidFill>
                  <a:srgbClr val="0EBACE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3. ЛИЧНАЯ ФИНАНСОВАЯ БЕЗОПАСНОСТЬ</a:t>
            </a:r>
            <a:endParaRPr sz="1600">
              <a:uFill>
                <a:solidFill>
                  <a:srgbClr val="000000"/>
                </a:solidFill>
              </a:uFill>
              <a:latin typeface="Cambria"/>
              <a:ea typeface="Cambria"/>
              <a:cs typeface="Cambria"/>
              <a:sym typeface="Cambria"/>
            </a:endParaRP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Мошенничества с использованием банковских карт (скимминг, ливанская петля, магазинные мошенники, фишинг, мошенничество с помощью телефона, вишинг) и меры предосторожности</a:t>
            </a:r>
            <a:endParaRPr sz="1600">
              <a:uFill>
                <a:solidFill>
                  <a:srgbClr val="000000"/>
                </a:solidFill>
              </a:uFill>
              <a:latin typeface="Cambria"/>
              <a:ea typeface="Cambria"/>
              <a:cs typeface="Cambria"/>
              <a:sym typeface="Cambria"/>
            </a:endParaRP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Интернет мошенничества (покупки через интернет, составление гороскопа, письма от платежных систем, «нигерийские» сюжеты) и способы защиты</a:t>
            </a:r>
            <a:endParaRPr sz="1600">
              <a:uFill>
                <a:solidFill>
                  <a:srgbClr val="000000"/>
                </a:solidFill>
              </a:uFill>
            </a:endParaRP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Мобильные мошенничества («Вы выигралли приз», «мама, я попал в аварию», «Ваша карта заблокирована», рассылка вирусов) и рекомендации по безопасности</a:t>
            </a:r>
            <a:endParaRPr sz="1600">
              <a:uFill>
                <a:solidFill>
                  <a:srgbClr val="000000"/>
                </a:solidFill>
              </a:uFill>
            </a:endParaRP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Как не стать жертвой финансовой пирамиды (принцип работы, признаки пирамиды, действия по защите, форекс</a:t>
            </a:r>
            <a:endParaRPr sz="1600">
              <a:uFill>
                <a:solidFill>
                  <a:srgbClr val="000000"/>
                </a:solidFill>
              </a:uFill>
            </a:endParaRPr>
          </a:p>
          <a:p>
            <a: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</a:p>
          <a:p>
            <a:pPr algn="just">
              <a:lnSpc>
                <a:spcPct val="150000"/>
              </a:lnSpc>
              <a:defRPr b="1" sz="1200">
                <a:solidFill>
                  <a:srgbClr val="0EBACE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4. ЗАЩИТА ПРАВ ПОТРЕБИТЕЛЕЙ ИНАНСОВЫХ УСЛУГ</a:t>
            </a: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Этапы Права вкладчика (виды вкладов, налогообложения, наследование, страхование)</a:t>
            </a:r>
            <a:endParaRPr sz="1600">
              <a:uFill>
                <a:solidFill>
                  <a:srgbClr val="000000"/>
                </a:solidFill>
              </a:uFill>
            </a:endParaRP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Права заемщика - основные нарушения</a:t>
            </a:r>
            <a:endParaRPr sz="1600">
              <a:uFill>
                <a:solidFill>
                  <a:srgbClr val="000000"/>
                </a:solidFill>
              </a:uFill>
            </a:endParaRP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Права страхователя</a:t>
            </a:r>
            <a:endParaRPr sz="1600">
              <a:uFill>
                <a:solidFill>
                  <a:srgbClr val="000000"/>
                </a:solidFill>
              </a:uFill>
            </a:endParaRP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Действия в случае нарушения прав пользователя финансовых услуг</a:t>
            </a:r>
          </a:p>
        </p:txBody>
      </p:sp>
      <p:sp>
        <p:nvSpPr>
          <p:cNvPr id="287" name="Shape 287"/>
          <p:cNvSpPr/>
          <p:nvPr>
            <p:ph type="title"/>
          </p:nvPr>
        </p:nvSpPr>
        <p:spPr>
          <a:xfrm>
            <a:off x="598786" y="1133945"/>
            <a:ext cx="7023756" cy="667663"/>
          </a:xfrm>
          <a:prstGeom prst="rect">
            <a:avLst/>
          </a:prstGeom>
        </p:spPr>
        <p:txBody>
          <a:bodyPr/>
          <a:lstStyle>
            <a:lvl1pPr defTabSz="630936">
              <a:defRPr b="1" sz="2000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КЛЮЧЕВЫЕ ТЕМЫ НЕДЕЛИ И ИХ СОДЕРЖАНИЕ</a:t>
            </a:r>
          </a:p>
        </p:txBody>
      </p:sp>
      <p:sp>
        <p:nvSpPr>
          <p:cNvPr id="288" name="Shape 288"/>
          <p:cNvSpPr/>
          <p:nvPr/>
        </p:nvSpPr>
        <p:spPr>
          <a:xfrm>
            <a:off x="3161575" y="6538914"/>
            <a:ext cx="2240280" cy="10"/>
          </a:xfrm>
          <a:prstGeom prst="line">
            <a:avLst/>
          </a:prstGeom>
          <a:ln w="12700">
            <a:solidFill>
              <a:srgbClr val="0EBACE"/>
            </a:solidFill>
            <a:miter/>
            <a:headEnd type="oval"/>
            <a:tailEnd type="oval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89" name="Shape 289"/>
          <p:cNvSpPr/>
          <p:nvPr>
            <p:ph type="sldNum" sz="quarter" idx="4294967295"/>
          </p:nvPr>
        </p:nvSpPr>
        <p:spPr>
          <a:xfrm>
            <a:off x="8251366" y="6404292"/>
            <a:ext cx="263978" cy="2692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293" name="Group 293"/>
          <p:cNvGrpSpPr/>
          <p:nvPr/>
        </p:nvGrpSpPr>
        <p:grpSpPr>
          <a:xfrm>
            <a:off x="6099243" y="-14"/>
            <a:ext cx="3044769" cy="2430038"/>
            <a:chOff x="0" y="-1"/>
            <a:chExt cx="3044767" cy="2430036"/>
          </a:xfrm>
        </p:grpSpPr>
        <p:pic>
          <p:nvPicPr>
            <p:cNvPr id="290" name="image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48598" r="13139" b="0"/>
            <a:stretch>
              <a:fillRect/>
            </a:stretch>
          </p:blipFill>
          <p:spPr>
            <a:xfrm>
              <a:off x="-1" y="-2"/>
              <a:ext cx="3044766" cy="12859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1" name="image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0" r="50436" b="0"/>
            <a:stretch>
              <a:fillRect/>
            </a:stretch>
          </p:blipFill>
          <p:spPr>
            <a:xfrm>
              <a:off x="1831299" y="682676"/>
              <a:ext cx="1213469" cy="17473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2" name="image2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5205" y="264614"/>
              <a:ext cx="1413759" cy="9343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94" name="image16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25239" y="1851205"/>
            <a:ext cx="540008" cy="54001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5" name="image17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56713" y="4591961"/>
            <a:ext cx="477057" cy="4770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image4.png"/>
          <p:cNvPicPr>
            <a:picLocks noChangeAspect="1"/>
          </p:cNvPicPr>
          <p:nvPr/>
        </p:nvPicPr>
        <p:blipFill>
          <a:blip r:embed="rId2">
            <a:extLst/>
          </a:blip>
          <a:srcRect l="0" t="1" r="0" b="828"/>
          <a:stretch>
            <a:fillRect/>
          </a:stretch>
        </p:blipFill>
        <p:spPr>
          <a:xfrm>
            <a:off x="628650" y="379095"/>
            <a:ext cx="1734786" cy="705376"/>
          </a:xfrm>
          <a:prstGeom prst="rect">
            <a:avLst/>
          </a:prstGeom>
          <a:ln w="12700">
            <a:miter lim="400000"/>
          </a:ln>
        </p:spPr>
      </p:pic>
      <p:sp>
        <p:nvSpPr>
          <p:cNvPr id="298" name="Shape 298"/>
          <p:cNvSpPr/>
          <p:nvPr/>
        </p:nvSpPr>
        <p:spPr>
          <a:xfrm>
            <a:off x="1067891" y="2021731"/>
            <a:ext cx="7215049" cy="3736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lnSpc>
                <a:spcPct val="150000"/>
              </a:lnSpc>
              <a:defRPr b="1" sz="1200">
                <a:solidFill>
                  <a:srgbClr val="0EBACE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5. УПРАВЛЕНИЕ КРЕДИТНОЙ НАГРУЗКОЙ</a:t>
            </a:r>
            <a:endParaRPr sz="1600">
              <a:uFill>
                <a:solidFill>
                  <a:srgbClr val="000000"/>
                </a:solidFill>
              </a:uFill>
              <a:latin typeface="Cambria"/>
              <a:ea typeface="Cambria"/>
              <a:cs typeface="Cambria"/>
              <a:sym typeface="Cambria"/>
            </a:endParaRP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Действия Как не переплатить лишнего при заимствовании (кредиты, кредитные карты, микрофинансовые организации)</a:t>
            </a:r>
            <a:endParaRPr sz="1600">
              <a:uFill>
                <a:solidFill>
                  <a:srgbClr val="000000"/>
                </a:solidFill>
              </a:uFill>
            </a:endParaRP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Алгоритм проведения сравнения предложений: оценка нагрузки на бюджет, сравнение предложений,  полная стоимость кредита, график платежей, дополнительные комиссии, условия досрочного покашение, договор займа)</a:t>
            </a:r>
            <a:endParaRPr sz="1600">
              <a:uFill>
                <a:solidFill>
                  <a:srgbClr val="000000"/>
                </a:solidFill>
              </a:uFill>
            </a:endParaRP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Как выйти из долговой ловушки: правила кредитования, погашение нескольких кредитов</a:t>
            </a:r>
            <a:endParaRPr sz="1600">
              <a:uFill>
                <a:solidFill>
                  <a:srgbClr val="000000"/>
                </a:solidFill>
              </a:uFill>
            </a:endParaRP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Банкротство: реструктуризация долгов, план реализации имущества, мировое соглашение</a:t>
            </a:r>
            <a:endParaRPr sz="1600">
              <a:uFill>
                <a:solidFill>
                  <a:srgbClr val="000000"/>
                </a:solidFill>
              </a:uFill>
            </a:endParaRP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Как общаться с коллекторами (обязанности коллекторов, действия при угрозах)</a:t>
            </a:r>
            <a:endParaRPr sz="1600">
              <a:uFill>
                <a:solidFill>
                  <a:srgbClr val="000000"/>
                </a:solidFill>
              </a:uFill>
            </a:endParaRPr>
          </a:p>
          <a:p>
            <a: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</a:p>
          <a:p>
            <a:pPr algn="just">
              <a:lnSpc>
                <a:spcPct val="150000"/>
              </a:lnSpc>
              <a:defRPr b="1" sz="1200">
                <a:solidFill>
                  <a:srgbClr val="0EBACE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6. ФИНАНСОВОЕ ВОСПИТАНИЕ</a:t>
            </a: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Способности ребенка в зависимости от возрастной категории </a:t>
            </a:r>
            <a:endParaRPr sz="1600">
              <a:uFill>
                <a:solidFill>
                  <a:srgbClr val="000000"/>
                </a:solidFill>
              </a:uFill>
              <a:latin typeface="Cambria"/>
              <a:ea typeface="Cambria"/>
              <a:cs typeface="Cambria"/>
              <a:sym typeface="Cambria"/>
            </a:endParaRP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Как родитель может влиять на финансовую грамотность ребенка: за что давать деньги</a:t>
            </a:r>
            <a:endParaRPr sz="1600">
              <a:uFill>
                <a:solidFill>
                  <a:srgbClr val="000000"/>
                </a:solidFill>
              </a:uFill>
            </a:endParaRP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Дети в интернете: интернет-угрозы,  инструменты защиты</a:t>
            </a:r>
          </a:p>
        </p:txBody>
      </p:sp>
      <p:sp>
        <p:nvSpPr>
          <p:cNvPr id="299" name="Shape 299"/>
          <p:cNvSpPr/>
          <p:nvPr>
            <p:ph type="title"/>
          </p:nvPr>
        </p:nvSpPr>
        <p:spPr>
          <a:xfrm>
            <a:off x="598786" y="1133945"/>
            <a:ext cx="7023756" cy="667663"/>
          </a:xfrm>
          <a:prstGeom prst="rect">
            <a:avLst/>
          </a:prstGeom>
        </p:spPr>
        <p:txBody>
          <a:bodyPr/>
          <a:lstStyle>
            <a:lvl1pPr defTabSz="630936">
              <a:defRPr b="1" sz="2000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КЛЮЧЕВЫЕ ТЕМЫ НЕДЕЛИ И ИХ СОДЕРЖАНИЕ</a:t>
            </a:r>
          </a:p>
        </p:txBody>
      </p:sp>
      <p:sp>
        <p:nvSpPr>
          <p:cNvPr id="300" name="Shape 300"/>
          <p:cNvSpPr/>
          <p:nvPr/>
        </p:nvSpPr>
        <p:spPr>
          <a:xfrm>
            <a:off x="3161575" y="6411914"/>
            <a:ext cx="2240280" cy="10"/>
          </a:xfrm>
          <a:prstGeom prst="line">
            <a:avLst/>
          </a:prstGeom>
          <a:ln w="12700">
            <a:solidFill>
              <a:srgbClr val="0EBACE"/>
            </a:solidFill>
            <a:miter/>
            <a:headEnd type="oval"/>
            <a:tailEnd type="oval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01" name="Shape 301"/>
          <p:cNvSpPr/>
          <p:nvPr>
            <p:ph type="sldNum" sz="quarter" idx="4294967295"/>
          </p:nvPr>
        </p:nvSpPr>
        <p:spPr>
          <a:xfrm>
            <a:off x="8251366" y="6404292"/>
            <a:ext cx="263978" cy="2692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305" name="Group 305"/>
          <p:cNvGrpSpPr/>
          <p:nvPr/>
        </p:nvGrpSpPr>
        <p:grpSpPr>
          <a:xfrm>
            <a:off x="6099243" y="-14"/>
            <a:ext cx="3044769" cy="2430038"/>
            <a:chOff x="0" y="-1"/>
            <a:chExt cx="3044767" cy="2430036"/>
          </a:xfrm>
        </p:grpSpPr>
        <p:pic>
          <p:nvPicPr>
            <p:cNvPr id="302" name="image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48598" r="13139" b="0"/>
            <a:stretch>
              <a:fillRect/>
            </a:stretch>
          </p:blipFill>
          <p:spPr>
            <a:xfrm>
              <a:off x="-1" y="-2"/>
              <a:ext cx="3044766" cy="12859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3" name="image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0" r="50436" b="0"/>
            <a:stretch>
              <a:fillRect/>
            </a:stretch>
          </p:blipFill>
          <p:spPr>
            <a:xfrm>
              <a:off x="1831299" y="682676"/>
              <a:ext cx="1213469" cy="17473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4" name="image2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5205" y="264614"/>
              <a:ext cx="1413759" cy="9343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06" name="image18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58882" y="4540853"/>
            <a:ext cx="540008" cy="54001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" name="image1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90356" y="1945617"/>
            <a:ext cx="477057" cy="4770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image1.png"/>
          <p:cNvPicPr>
            <a:picLocks noChangeAspect="1"/>
          </p:cNvPicPr>
          <p:nvPr/>
        </p:nvPicPr>
        <p:blipFill>
          <a:blip r:embed="rId2">
            <a:extLst/>
          </a:blip>
          <a:srcRect l="28527" t="15080" r="1" b="225"/>
          <a:stretch>
            <a:fillRect/>
          </a:stretch>
        </p:blipFill>
        <p:spPr>
          <a:xfrm>
            <a:off x="0" y="-5"/>
            <a:ext cx="4338321" cy="36691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10" name="image1.png"/>
          <p:cNvPicPr>
            <a:picLocks noChangeAspect="1"/>
          </p:cNvPicPr>
          <p:nvPr/>
        </p:nvPicPr>
        <p:blipFill>
          <a:blip r:embed="rId2">
            <a:extLst/>
          </a:blip>
          <a:srcRect l="10514" t="209" r="0" b="10886"/>
          <a:stretch>
            <a:fillRect/>
          </a:stretch>
        </p:blipFill>
        <p:spPr>
          <a:xfrm rot="10800000">
            <a:off x="3712255" y="-4"/>
            <a:ext cx="5431745" cy="3851527"/>
          </a:xfrm>
          <a:prstGeom prst="rect">
            <a:avLst/>
          </a:prstGeom>
          <a:ln w="12700">
            <a:miter lim="400000"/>
          </a:ln>
        </p:spPr>
      </p:pic>
      <p:pic>
        <p:nvPicPr>
          <p:cNvPr id="311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18439" y="527095"/>
            <a:ext cx="3385200" cy="2237286"/>
          </a:xfrm>
          <a:prstGeom prst="rect">
            <a:avLst/>
          </a:prstGeom>
          <a:ln w="12700">
            <a:miter lim="400000"/>
          </a:ln>
        </p:spPr>
      </p:pic>
      <p:sp>
        <p:nvSpPr>
          <p:cNvPr id="312" name="Shape 312"/>
          <p:cNvSpPr/>
          <p:nvPr>
            <p:ph type="sldNum" sz="quarter" idx="4294967295"/>
          </p:nvPr>
        </p:nvSpPr>
        <p:spPr>
          <a:xfrm>
            <a:off x="8251372" y="6404295"/>
            <a:ext cx="263978" cy="2692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13" name="Shape 313"/>
          <p:cNvSpPr/>
          <p:nvPr>
            <p:ph type="title"/>
          </p:nvPr>
        </p:nvSpPr>
        <p:spPr>
          <a:xfrm>
            <a:off x="609600" y="4199825"/>
            <a:ext cx="7782560" cy="1437659"/>
          </a:xfrm>
          <a:prstGeom prst="rect">
            <a:avLst/>
          </a:prstGeom>
        </p:spPr>
        <p:txBody>
          <a:bodyPr anchor="t"/>
          <a:lstStyle>
            <a:lvl1pPr>
              <a:defRPr b="1" sz="4400">
                <a:solidFill>
                  <a:srgbClr val="0EBACE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ПОРТАЛ ВАШИФИНАНСЫ.РФ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image4.png"/>
          <p:cNvPicPr>
            <a:picLocks noChangeAspect="1"/>
          </p:cNvPicPr>
          <p:nvPr/>
        </p:nvPicPr>
        <p:blipFill>
          <a:blip r:embed="rId2">
            <a:extLst/>
          </a:blip>
          <a:srcRect l="0" t="1" r="0" b="828"/>
          <a:stretch>
            <a:fillRect/>
          </a:stretch>
        </p:blipFill>
        <p:spPr>
          <a:xfrm>
            <a:off x="628650" y="379095"/>
            <a:ext cx="1734786" cy="705376"/>
          </a:xfrm>
          <a:prstGeom prst="rect">
            <a:avLst/>
          </a:prstGeom>
          <a:ln w="12700">
            <a:miter lim="400000"/>
          </a:ln>
        </p:spPr>
      </p:pic>
      <p:sp>
        <p:nvSpPr>
          <p:cNvPr id="316" name="Shape 316"/>
          <p:cNvSpPr/>
          <p:nvPr>
            <p:ph type="title"/>
          </p:nvPr>
        </p:nvSpPr>
        <p:spPr>
          <a:xfrm>
            <a:off x="522287" y="1184745"/>
            <a:ext cx="7236136" cy="571376"/>
          </a:xfrm>
          <a:prstGeom prst="rect">
            <a:avLst/>
          </a:prstGeom>
        </p:spPr>
        <p:txBody>
          <a:bodyPr/>
          <a:lstStyle>
            <a:lvl1pPr defTabSz="685800">
              <a:defRPr b="1" sz="2000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ВОЗМОЖНОСТИ ПОРТАЛА</a:t>
            </a:r>
          </a:p>
        </p:txBody>
      </p:sp>
      <p:sp>
        <p:nvSpPr>
          <p:cNvPr id="317" name="Shape 317"/>
          <p:cNvSpPr/>
          <p:nvPr>
            <p:ph type="sldNum" sz="quarter" idx="4294967295"/>
          </p:nvPr>
        </p:nvSpPr>
        <p:spPr>
          <a:xfrm>
            <a:off x="8251366" y="6404292"/>
            <a:ext cx="263978" cy="2692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321" name="Group 321"/>
          <p:cNvGrpSpPr/>
          <p:nvPr/>
        </p:nvGrpSpPr>
        <p:grpSpPr>
          <a:xfrm>
            <a:off x="6099243" y="-14"/>
            <a:ext cx="3044769" cy="2430038"/>
            <a:chOff x="0" y="-1"/>
            <a:chExt cx="3044767" cy="2430036"/>
          </a:xfrm>
        </p:grpSpPr>
        <p:pic>
          <p:nvPicPr>
            <p:cNvPr id="318" name="image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48598" r="13139" b="0"/>
            <a:stretch>
              <a:fillRect/>
            </a:stretch>
          </p:blipFill>
          <p:spPr>
            <a:xfrm>
              <a:off x="-1" y="-2"/>
              <a:ext cx="3044766" cy="12859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9" name="image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0" r="50436" b="0"/>
            <a:stretch>
              <a:fillRect/>
            </a:stretch>
          </p:blipFill>
          <p:spPr>
            <a:xfrm>
              <a:off x="1831299" y="682676"/>
              <a:ext cx="1213469" cy="17473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0" name="image2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5205" y="264614"/>
              <a:ext cx="1413759" cy="9343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22" name="image21.ti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4248" y="2897926"/>
            <a:ext cx="3303262" cy="2687949"/>
          </a:xfrm>
          <a:prstGeom prst="rect">
            <a:avLst/>
          </a:prstGeom>
          <a:ln w="12700">
            <a:miter lim="400000"/>
          </a:ln>
        </p:spPr>
      </p:pic>
      <p:sp>
        <p:nvSpPr>
          <p:cNvPr id="323" name="Shape 323"/>
          <p:cNvSpPr/>
          <p:nvPr/>
        </p:nvSpPr>
        <p:spPr>
          <a:xfrm>
            <a:off x="583521" y="1856514"/>
            <a:ext cx="6907277" cy="535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С 29 сентября для проведения мероприятий Недели будет обновлен портал, где посетители смогут:</a:t>
            </a:r>
          </a:p>
        </p:txBody>
      </p:sp>
      <p:sp>
        <p:nvSpPr>
          <p:cNvPr id="324" name="Shape 324"/>
          <p:cNvSpPr/>
          <p:nvPr/>
        </p:nvSpPr>
        <p:spPr>
          <a:xfrm>
            <a:off x="3961722" y="2640432"/>
            <a:ext cx="3945152" cy="3202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Ознакомиться с материалами сайта:</a:t>
            </a:r>
          </a:p>
          <a:p>
            <a:pPr lvl="1" marL="539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Калькуляторами</a:t>
            </a:r>
          </a:p>
          <a:p>
            <a:pPr lvl="1" marL="539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Тестами</a:t>
            </a:r>
          </a:p>
          <a:p>
            <a:pPr lvl="1" marL="539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Программой для диагностики финансового здоровья</a:t>
            </a:r>
          </a:p>
          <a:p>
            <a:pPr lvl="1" marL="539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Сделать расчет Личного Финансового Плана</a:t>
            </a:r>
          </a:p>
          <a:p>
            <a:pPr lvl="1" marL="539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Библиотекой материалов</a:t>
            </a:r>
          </a:p>
          <a:p>
            <a:pPr lvl="1" marL="539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и другими</a:t>
            </a: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Узнать о будущих открытых мероприятиях во всех регионах России</a:t>
            </a: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Зарегистрироваться на мероприятие и после окончания оставить обратную связь по нему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image4.png"/>
          <p:cNvPicPr>
            <a:picLocks noChangeAspect="1"/>
          </p:cNvPicPr>
          <p:nvPr/>
        </p:nvPicPr>
        <p:blipFill>
          <a:blip r:embed="rId2">
            <a:extLst/>
          </a:blip>
          <a:srcRect l="0" t="1" r="0" b="827"/>
          <a:stretch>
            <a:fillRect/>
          </a:stretch>
        </p:blipFill>
        <p:spPr>
          <a:xfrm>
            <a:off x="628650" y="379094"/>
            <a:ext cx="1734786" cy="705379"/>
          </a:xfrm>
          <a:prstGeom prst="rect">
            <a:avLst/>
          </a:prstGeom>
          <a:ln w="12700">
            <a:miter lim="400000"/>
          </a:ln>
        </p:spPr>
      </p:pic>
      <p:sp>
        <p:nvSpPr>
          <p:cNvPr id="327" name="Shape 327"/>
          <p:cNvSpPr/>
          <p:nvPr>
            <p:ph type="title"/>
          </p:nvPr>
        </p:nvSpPr>
        <p:spPr>
          <a:xfrm>
            <a:off x="522287" y="1184745"/>
            <a:ext cx="7236136" cy="571376"/>
          </a:xfrm>
          <a:prstGeom prst="rect">
            <a:avLst/>
          </a:prstGeom>
        </p:spPr>
        <p:txBody>
          <a:bodyPr/>
          <a:lstStyle>
            <a:lvl1pPr defTabSz="678941">
              <a:defRPr b="1" sz="1900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ВОЗМОЖНОСТИ ДЛЯ РАБОТОДАТЕЛЕЙ</a:t>
            </a:r>
          </a:p>
        </p:txBody>
      </p:sp>
      <p:sp>
        <p:nvSpPr>
          <p:cNvPr id="328" name="Shape 328"/>
          <p:cNvSpPr/>
          <p:nvPr>
            <p:ph type="sldNum" sz="quarter" idx="4294967295"/>
          </p:nvPr>
        </p:nvSpPr>
        <p:spPr>
          <a:xfrm>
            <a:off x="8251366" y="6404290"/>
            <a:ext cx="263978" cy="2692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332" name="Group 332"/>
          <p:cNvGrpSpPr/>
          <p:nvPr/>
        </p:nvGrpSpPr>
        <p:grpSpPr>
          <a:xfrm>
            <a:off x="6099243" y="-14"/>
            <a:ext cx="3044770" cy="2430038"/>
            <a:chOff x="0" y="-1"/>
            <a:chExt cx="3044769" cy="2430036"/>
          </a:xfrm>
        </p:grpSpPr>
        <p:pic>
          <p:nvPicPr>
            <p:cNvPr id="329" name="image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48598" r="13139" b="0"/>
            <a:stretch>
              <a:fillRect/>
            </a:stretch>
          </p:blipFill>
          <p:spPr>
            <a:xfrm>
              <a:off x="-1" y="-2"/>
              <a:ext cx="3044767" cy="12859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0" name="image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0" r="50436" b="0"/>
            <a:stretch>
              <a:fillRect/>
            </a:stretch>
          </p:blipFill>
          <p:spPr>
            <a:xfrm>
              <a:off x="1831299" y="682676"/>
              <a:ext cx="1213470" cy="17473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1" name="image2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5206" y="264614"/>
              <a:ext cx="1413758" cy="9343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33" name="image20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22240" y="1856514"/>
            <a:ext cx="2325872" cy="3522792"/>
          </a:xfrm>
          <a:prstGeom prst="rect">
            <a:avLst/>
          </a:prstGeom>
          <a:ln w="12700">
            <a:miter lim="400000"/>
          </a:ln>
        </p:spPr>
      </p:pic>
      <p:sp>
        <p:nvSpPr>
          <p:cNvPr id="334" name="Shape 334"/>
          <p:cNvSpPr/>
          <p:nvPr/>
        </p:nvSpPr>
        <p:spPr>
          <a:xfrm>
            <a:off x="3830801" y="1856513"/>
            <a:ext cx="3709461" cy="3469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Размещать свои мероприятия и приглашать на них спикеров</a:t>
            </a:r>
            <a:endParaRPr sz="1600">
              <a:uFill>
                <a:solidFill>
                  <a:srgbClr val="000000"/>
                </a:solidFill>
              </a:uFill>
            </a:endParaRPr>
          </a:p>
          <a:p>
            <a:pPr marL="285750" indent="-285750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Выбирать мероприятия из предложенных Партнерами и принимать в них участие</a:t>
            </a:r>
            <a:endParaRPr sz="1600">
              <a:uFill>
                <a:solidFill>
                  <a:srgbClr val="000000"/>
                </a:solidFill>
              </a:uFill>
            </a:endParaRPr>
          </a:p>
          <a:p>
            <a:pPr marL="285750" indent="-285750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Посматривать информацию о предстоящих и прошедших мероприятиях </a:t>
            </a:r>
          </a:p>
          <a:p>
            <a:pPr marL="285750" indent="-285750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Отчитаться по прошедшему мероприятию / распространенным материалам</a:t>
            </a:r>
          </a:p>
          <a:p>
            <a:pPr marL="285750" indent="-285750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Воспользоваться библиотекой материалов, где размещены: открытки для рассылки, презентации по темам недели, вебинары и другие материалы, не доступные другим посетителям сайта</a:t>
            </a:r>
          </a:p>
        </p:txBody>
      </p:sp>
      <p:sp>
        <p:nvSpPr>
          <p:cNvPr id="335" name="Shape 335"/>
          <p:cNvSpPr/>
          <p:nvPr/>
        </p:nvSpPr>
        <p:spPr>
          <a:xfrm>
            <a:off x="1330422" y="5744869"/>
            <a:ext cx="6407267" cy="802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Для того, чтобы воспользоваться дополнительными возможностями портала, не доступным слушателям, необходимо быть зарегистрированными на портале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6" invalidUrl="" action="" tgtFrame="" tooltip="" history="1" highlightClick="0" endSnd="0"/>
              </a:rPr>
              <a:t>вашифинансы.рф</a:t>
            </a:r>
          </a:p>
        </p:txBody>
      </p:sp>
      <p:pic>
        <p:nvPicPr>
          <p:cNvPr id="336" name="image6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17079" y="5774985"/>
            <a:ext cx="343078" cy="8567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type="sldNum" sz="quarter" idx="4294967295"/>
          </p:nvPr>
        </p:nvSpPr>
        <p:spPr>
          <a:xfrm>
            <a:off x="8331289" y="6404292"/>
            <a:ext cx="184057" cy="2692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48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97283"/>
            <a:ext cx="9144000" cy="64634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image4.png"/>
          <p:cNvPicPr>
            <a:picLocks noChangeAspect="1"/>
          </p:cNvPicPr>
          <p:nvPr/>
        </p:nvPicPr>
        <p:blipFill>
          <a:blip r:embed="rId2">
            <a:extLst/>
          </a:blip>
          <a:srcRect l="0" t="1" r="0" b="827"/>
          <a:stretch>
            <a:fillRect/>
          </a:stretch>
        </p:blipFill>
        <p:spPr>
          <a:xfrm>
            <a:off x="628650" y="379094"/>
            <a:ext cx="1734786" cy="705379"/>
          </a:xfrm>
          <a:prstGeom prst="rect">
            <a:avLst/>
          </a:prstGeom>
          <a:ln w="12700">
            <a:miter lim="400000"/>
          </a:ln>
        </p:spPr>
      </p:pic>
      <p:sp>
        <p:nvSpPr>
          <p:cNvPr id="339" name="Shape 339"/>
          <p:cNvSpPr/>
          <p:nvPr>
            <p:ph type="title"/>
          </p:nvPr>
        </p:nvSpPr>
        <p:spPr>
          <a:xfrm>
            <a:off x="522287" y="1184745"/>
            <a:ext cx="7236136" cy="571376"/>
          </a:xfrm>
          <a:prstGeom prst="rect">
            <a:avLst/>
          </a:prstGeom>
        </p:spPr>
        <p:txBody>
          <a:bodyPr/>
          <a:lstStyle>
            <a:lvl1pPr defTabSz="685800">
              <a:defRPr b="1" sz="2000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МЕРОПРИЯТИЯ</a:t>
            </a:r>
          </a:p>
        </p:txBody>
      </p:sp>
      <p:sp>
        <p:nvSpPr>
          <p:cNvPr id="340" name="Shape 340"/>
          <p:cNvSpPr/>
          <p:nvPr>
            <p:ph type="sldNum" sz="quarter" idx="4294967295"/>
          </p:nvPr>
        </p:nvSpPr>
        <p:spPr>
          <a:xfrm>
            <a:off x="8251366" y="6404290"/>
            <a:ext cx="263978" cy="2692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344" name="Group 344"/>
          <p:cNvGrpSpPr/>
          <p:nvPr/>
        </p:nvGrpSpPr>
        <p:grpSpPr>
          <a:xfrm>
            <a:off x="6099243" y="-14"/>
            <a:ext cx="3044770" cy="2430038"/>
            <a:chOff x="0" y="-1"/>
            <a:chExt cx="3044769" cy="2430036"/>
          </a:xfrm>
        </p:grpSpPr>
        <p:pic>
          <p:nvPicPr>
            <p:cNvPr id="341" name="image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48598" r="13139" b="0"/>
            <a:stretch>
              <a:fillRect/>
            </a:stretch>
          </p:blipFill>
          <p:spPr>
            <a:xfrm>
              <a:off x="-1" y="-2"/>
              <a:ext cx="3044767" cy="12859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2" name="image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0" r="50436" b="0"/>
            <a:stretch>
              <a:fillRect/>
            </a:stretch>
          </p:blipFill>
          <p:spPr>
            <a:xfrm>
              <a:off x="1831299" y="682676"/>
              <a:ext cx="1213470" cy="17473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3" name="image2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5206" y="264614"/>
              <a:ext cx="1413758" cy="9343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45" name="Shape 345"/>
          <p:cNvSpPr/>
          <p:nvPr/>
        </p:nvSpPr>
        <p:spPr>
          <a:xfrm>
            <a:off x="601265" y="2108730"/>
            <a:ext cx="7370565" cy="4003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lnSpc>
                <a:spcPct val="150000"/>
              </a:lnSpc>
              <a:defRPr b="1" sz="1200">
                <a:solidFill>
                  <a:srgbClr val="55B8CB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Чтобы запланировать мероприятие и найти спикера</a:t>
            </a: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В личном кабинете необходимо создать закрытое мероприятие, заполнив необходимые поля формы и запрос на поиск спикера будет отправлен Партнерам, консультантам-методистам и тьюторам, прошедшим специальное обучение и допущенным в качестве спикеров к участию в неделе.</a:t>
            </a: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После отклика спикера и его согласования работодателем, будут доступны контактные данные обеих сторон для обсуждения деталей мероприятия.</a:t>
            </a:r>
          </a:p>
          <a:p>
            <a:pPr algn="just">
              <a:lnSpc>
                <a:spcPct val="150000"/>
              </a:lnSpc>
              <a:defRPr b="1" sz="1200">
                <a:solidFill>
                  <a:srgbClr val="55B8CB"/>
                </a:solidFill>
                <a:latin typeface="Tahoma"/>
                <a:ea typeface="Tahoma"/>
                <a:cs typeface="Tahoma"/>
                <a:sym typeface="Tahoma"/>
              </a:defRPr>
            </a:pPr>
          </a:p>
          <a:p>
            <a:pPr algn="just">
              <a:lnSpc>
                <a:spcPct val="150000"/>
              </a:lnSpc>
              <a:defRPr b="1" sz="1200">
                <a:solidFill>
                  <a:srgbClr val="55B8CB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Отчетность по проведенным активностям</a:t>
            </a:r>
            <a:endParaRPr>
              <a:solidFill>
                <a:srgbClr val="53B3C5"/>
              </a:solidFill>
            </a:endParaRP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После проведения мероприятия спикер (Партнер, КМ, тьютор) оставляет отчет о прошедшем мероприятии в своем кабинете в разделе «Отчетность» </a:t>
            </a: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Если мероприятие проводилось своими силами работодателя (рассылка, например), о ней можно отчитаться нажав на кнопку «Отчет» по мероприятию и заполнив поля в предложенной форме</a:t>
            </a:r>
          </a:p>
          <a:p>
            <a: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</a:p>
          <a:p>
            <a: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Зачем отчитываться?</a:t>
            </a:r>
          </a:p>
        </p:txBody>
      </p:sp>
      <p:sp>
        <p:nvSpPr>
          <p:cNvPr id="346" name="Shape 346"/>
          <p:cNvSpPr/>
          <p:nvPr/>
        </p:nvSpPr>
        <p:spPr>
          <a:xfrm rot="5400000">
            <a:off x="2224003" y="5987103"/>
            <a:ext cx="406873" cy="265829"/>
          </a:xfrm>
          <a:prstGeom prst="rightArrow">
            <a:avLst>
              <a:gd name="adj1" fmla="val 48330"/>
              <a:gd name="adj2" fmla="val 65187"/>
            </a:avLst>
          </a:prstGeom>
          <a:solidFill>
            <a:srgbClr val="CA5F39"/>
          </a:solidFill>
          <a:ln w="25400">
            <a:solidFill>
              <a:srgbClr val="9F4C1A"/>
            </a:solidFill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image4.png"/>
          <p:cNvPicPr>
            <a:picLocks noChangeAspect="1"/>
          </p:cNvPicPr>
          <p:nvPr/>
        </p:nvPicPr>
        <p:blipFill>
          <a:blip r:embed="rId2">
            <a:extLst/>
          </a:blip>
          <a:srcRect l="0" t="1" r="0" b="828"/>
          <a:stretch>
            <a:fillRect/>
          </a:stretch>
        </p:blipFill>
        <p:spPr>
          <a:xfrm>
            <a:off x="628650" y="379095"/>
            <a:ext cx="1734786" cy="705376"/>
          </a:xfrm>
          <a:prstGeom prst="rect">
            <a:avLst/>
          </a:prstGeom>
          <a:ln w="12700">
            <a:miter lim="400000"/>
          </a:ln>
        </p:spPr>
      </p:pic>
      <p:sp>
        <p:nvSpPr>
          <p:cNvPr id="349" name="Shape 349"/>
          <p:cNvSpPr/>
          <p:nvPr>
            <p:ph type="title"/>
          </p:nvPr>
        </p:nvSpPr>
        <p:spPr>
          <a:xfrm>
            <a:off x="522287" y="1184745"/>
            <a:ext cx="7236136" cy="571376"/>
          </a:xfrm>
          <a:prstGeom prst="rect">
            <a:avLst/>
          </a:prstGeom>
        </p:spPr>
        <p:txBody>
          <a:bodyPr/>
          <a:lstStyle>
            <a:lvl1pPr defTabSz="896111">
              <a:defRPr b="1" sz="2000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КОНКУРСЫ ДЛЯ РАБОТОДАТЕЛЕЙ</a:t>
            </a:r>
          </a:p>
        </p:txBody>
      </p:sp>
      <p:sp>
        <p:nvSpPr>
          <p:cNvPr id="350" name="Shape 350"/>
          <p:cNvSpPr/>
          <p:nvPr>
            <p:ph type="sldNum" sz="quarter" idx="4294967295"/>
          </p:nvPr>
        </p:nvSpPr>
        <p:spPr>
          <a:xfrm>
            <a:off x="8251366" y="6404292"/>
            <a:ext cx="263978" cy="2692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354" name="Group 354"/>
          <p:cNvGrpSpPr/>
          <p:nvPr/>
        </p:nvGrpSpPr>
        <p:grpSpPr>
          <a:xfrm>
            <a:off x="6099243" y="-14"/>
            <a:ext cx="3044769" cy="2430038"/>
            <a:chOff x="0" y="-1"/>
            <a:chExt cx="3044767" cy="2430036"/>
          </a:xfrm>
        </p:grpSpPr>
        <p:pic>
          <p:nvPicPr>
            <p:cNvPr id="351" name="image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48598" r="13139" b="0"/>
            <a:stretch>
              <a:fillRect/>
            </a:stretch>
          </p:blipFill>
          <p:spPr>
            <a:xfrm>
              <a:off x="-1" y="-2"/>
              <a:ext cx="3044766" cy="12859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2" name="image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0" r="50436" b="0"/>
            <a:stretch>
              <a:fillRect/>
            </a:stretch>
          </p:blipFill>
          <p:spPr>
            <a:xfrm>
              <a:off x="1831299" y="682676"/>
              <a:ext cx="1213469" cy="17473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3" name="image2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5205" y="264614"/>
              <a:ext cx="1413759" cy="9343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55" name="Shape 355"/>
          <p:cNvSpPr/>
          <p:nvPr/>
        </p:nvSpPr>
        <p:spPr>
          <a:xfrm>
            <a:off x="580145" y="1673434"/>
            <a:ext cx="7120419" cy="802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В рамках Недели планируется проведение конкурса между Работодателями и по его результатам </a:t>
            </a:r>
            <a:r>
              <a:rPr b="1">
                <a:solidFill>
                  <a:srgbClr val="55B8CB"/>
                </a:solidFill>
              </a:rPr>
              <a:t>награждение</a:t>
            </a:r>
            <a:r>
              <a:t> наиболее активных его участников во время церемонии подведения итогов Недели. </a:t>
            </a:r>
          </a:p>
        </p:txBody>
      </p:sp>
      <p:sp>
        <p:nvSpPr>
          <p:cNvPr id="356" name="Shape 356"/>
          <p:cNvSpPr/>
          <p:nvPr/>
        </p:nvSpPr>
        <p:spPr>
          <a:xfrm>
            <a:off x="4310783" y="2937840"/>
            <a:ext cx="3673820" cy="2936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ct val="150000"/>
              </a:lnSpc>
              <a:defRPr b="1" sz="1200">
                <a:solidFill>
                  <a:srgbClr val="55B8CB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Номинации</a:t>
            </a:r>
          </a:p>
          <a:p>
            <a:pPr marL="285750" indent="-285750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</a:p>
          <a:p>
            <a:pPr marL="285750" indent="-285750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За количество участников мероприятий</a:t>
            </a:r>
          </a:p>
          <a:p>
            <a:pPr marL="285750" indent="-285750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За охват корпоративной газетой/ рассылкой / социальными сетями</a:t>
            </a:r>
          </a:p>
          <a:p>
            <a:pPr marL="285750" indent="-285750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За самый большой % сотрудников, принявших участие в активностях недели относительно общей численности сотрудников компании</a:t>
            </a:r>
          </a:p>
          <a:p>
            <a:pPr marL="285750" indent="-285750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За самое большое количество проведенных мероприятий / активностей</a:t>
            </a:r>
          </a:p>
        </p:txBody>
      </p:sp>
      <p:pic>
        <p:nvPicPr>
          <p:cNvPr id="357" name="image22.ti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72622" y="3000718"/>
            <a:ext cx="2530289" cy="254378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92100" dist="139700" dir="270000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image4.png"/>
          <p:cNvPicPr>
            <a:picLocks noChangeAspect="1"/>
          </p:cNvPicPr>
          <p:nvPr/>
        </p:nvPicPr>
        <p:blipFill>
          <a:blip r:embed="rId2">
            <a:extLst/>
          </a:blip>
          <a:srcRect l="0" t="1" r="0" b="827"/>
          <a:stretch>
            <a:fillRect/>
          </a:stretch>
        </p:blipFill>
        <p:spPr>
          <a:xfrm>
            <a:off x="628650" y="379094"/>
            <a:ext cx="1734786" cy="705378"/>
          </a:xfrm>
          <a:prstGeom prst="rect">
            <a:avLst/>
          </a:prstGeom>
          <a:ln w="12700">
            <a:miter lim="400000"/>
          </a:ln>
        </p:spPr>
      </p:pic>
      <p:sp>
        <p:nvSpPr>
          <p:cNvPr id="360" name="Shape 360"/>
          <p:cNvSpPr/>
          <p:nvPr>
            <p:ph type="title"/>
          </p:nvPr>
        </p:nvSpPr>
        <p:spPr>
          <a:xfrm>
            <a:off x="522287" y="1184745"/>
            <a:ext cx="7236136" cy="571376"/>
          </a:xfrm>
          <a:prstGeom prst="rect">
            <a:avLst/>
          </a:prstGeom>
        </p:spPr>
        <p:txBody>
          <a:bodyPr/>
          <a:lstStyle>
            <a:lvl1pPr defTabSz="896111">
              <a:defRPr b="1" sz="2000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ИНФОРМАЦИОННЫЕ ПАРТНЕРЫ НЕДЕЛИ *</a:t>
            </a:r>
          </a:p>
        </p:txBody>
      </p:sp>
      <p:sp>
        <p:nvSpPr>
          <p:cNvPr id="361" name="Shape 361"/>
          <p:cNvSpPr/>
          <p:nvPr>
            <p:ph type="sldNum" sz="quarter" idx="4294967295"/>
          </p:nvPr>
        </p:nvSpPr>
        <p:spPr>
          <a:xfrm>
            <a:off x="8251365" y="6404290"/>
            <a:ext cx="263978" cy="2692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365" name="Group 365"/>
          <p:cNvGrpSpPr/>
          <p:nvPr/>
        </p:nvGrpSpPr>
        <p:grpSpPr>
          <a:xfrm>
            <a:off x="6099243" y="-14"/>
            <a:ext cx="3044768" cy="2430038"/>
            <a:chOff x="0" y="-1"/>
            <a:chExt cx="3044767" cy="2430036"/>
          </a:xfrm>
        </p:grpSpPr>
        <p:pic>
          <p:nvPicPr>
            <p:cNvPr id="362" name="image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48598" r="13139" b="0"/>
            <a:stretch>
              <a:fillRect/>
            </a:stretch>
          </p:blipFill>
          <p:spPr>
            <a:xfrm>
              <a:off x="-1" y="-2"/>
              <a:ext cx="3044765" cy="12859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3" name="image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0" r="50436" b="0"/>
            <a:stretch>
              <a:fillRect/>
            </a:stretch>
          </p:blipFill>
          <p:spPr>
            <a:xfrm>
              <a:off x="1831298" y="682676"/>
              <a:ext cx="1213469" cy="17473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4" name="image2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5205" y="264614"/>
              <a:ext cx="1413758" cy="9343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66" name="Shape 366"/>
          <p:cNvSpPr/>
          <p:nvPr/>
        </p:nvSpPr>
        <p:spPr>
          <a:xfrm>
            <a:off x="465845" y="6049340"/>
            <a:ext cx="7120419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* Список партнеров будет уточнен по итогам переговоров</a:t>
            </a:r>
          </a:p>
        </p:txBody>
      </p:sp>
      <p:sp>
        <p:nvSpPr>
          <p:cNvPr id="367" name="Shape 367"/>
          <p:cNvSpPr/>
          <p:nvPr/>
        </p:nvSpPr>
        <p:spPr>
          <a:xfrm>
            <a:off x="701749" y="3873818"/>
            <a:ext cx="7236139" cy="1869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ct val="150000"/>
              </a:lnSpc>
              <a:defRPr b="1"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Потенциальные информационные партнеры:*</a:t>
            </a:r>
          </a:p>
          <a:p>
            <a:pPr marL="285750" indent="-285750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</a:p>
          <a:p>
            <a:pPr marL="285750" indent="-285750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Федеральные общественно-политические издания (Аргументы и факты, Комсомольская правда)</a:t>
            </a:r>
            <a:endParaRPr sz="1600"/>
          </a:p>
          <a:p>
            <a:pPr marL="285750" indent="-285750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Федеральные телеканалы (Россия24, ОТР, МИР)</a:t>
            </a:r>
            <a:endParaRPr sz="1600"/>
          </a:p>
          <a:p>
            <a:pPr marL="285750" indent="-285750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Информационные агентства (ТАСС, Интерфакс)</a:t>
            </a:r>
            <a:endParaRPr sz="1600"/>
          </a:p>
          <a:p>
            <a:pPr marL="285750" indent="-285750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Ведущие Интернет-порталы (Lenta.ru,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 invalidUrl="" action="" tgtFrame="" tooltip="" history="1" highlightClick="0" endSnd="0"/>
              </a:rPr>
              <a:t>газета.ru</a:t>
            </a:r>
            <a:r>
              <a:t>)</a:t>
            </a:r>
            <a:endParaRPr sz="1600"/>
          </a:p>
          <a:p>
            <a:pPr marL="285750" indent="-285750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Профильные Интернет-порталы (Banki.ru, Сравни.ru)</a:t>
            </a:r>
          </a:p>
        </p:txBody>
      </p:sp>
      <p:pic>
        <p:nvPicPr>
          <p:cNvPr id="368" name="image21.png" descr="\\spnogilvy.office\msk\Users0\y.tsypliagin\Documents\НС16\Информпартнеры.png"/>
          <p:cNvPicPr>
            <a:picLocks noChangeAspect="1"/>
          </p:cNvPicPr>
          <p:nvPr/>
        </p:nvPicPr>
        <p:blipFill>
          <a:blip r:embed="rId6">
            <a:extLst/>
          </a:blip>
          <a:srcRect l="2317" t="14895" r="1980" b="49146"/>
          <a:stretch>
            <a:fillRect/>
          </a:stretch>
        </p:blipFill>
        <p:spPr>
          <a:xfrm>
            <a:off x="365917" y="2885618"/>
            <a:ext cx="8412242" cy="532646"/>
          </a:xfrm>
          <a:prstGeom prst="rect">
            <a:avLst/>
          </a:prstGeom>
          <a:ln w="12700">
            <a:miter lim="400000"/>
          </a:ln>
        </p:spPr>
      </p:pic>
      <p:pic>
        <p:nvPicPr>
          <p:cNvPr id="369" name="image21.png" descr="\\spnogilvy.office\msk\Users0\y.tsypliagin\Documents\НС16\Информпартнеры.png"/>
          <p:cNvPicPr>
            <a:picLocks noChangeAspect="1"/>
          </p:cNvPicPr>
          <p:nvPr/>
        </p:nvPicPr>
        <p:blipFill>
          <a:blip r:embed="rId6">
            <a:extLst/>
          </a:blip>
          <a:srcRect l="21565" t="51491" r="1976" b="0"/>
          <a:stretch>
            <a:fillRect/>
          </a:stretch>
        </p:blipFill>
        <p:spPr>
          <a:xfrm>
            <a:off x="959557" y="2024997"/>
            <a:ext cx="5532602" cy="5915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image1.png"/>
          <p:cNvPicPr>
            <a:picLocks noChangeAspect="1"/>
          </p:cNvPicPr>
          <p:nvPr/>
        </p:nvPicPr>
        <p:blipFill>
          <a:blip r:embed="rId2">
            <a:extLst/>
          </a:blip>
          <a:srcRect l="28527" t="15080" r="1" b="225"/>
          <a:stretch>
            <a:fillRect/>
          </a:stretch>
        </p:blipFill>
        <p:spPr>
          <a:xfrm>
            <a:off x="-1" y="-5"/>
            <a:ext cx="4338322" cy="36691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72" name="image1.png"/>
          <p:cNvPicPr>
            <a:picLocks noChangeAspect="1"/>
          </p:cNvPicPr>
          <p:nvPr/>
        </p:nvPicPr>
        <p:blipFill>
          <a:blip r:embed="rId2">
            <a:extLst/>
          </a:blip>
          <a:srcRect l="10514" t="209" r="0" b="10887"/>
          <a:stretch>
            <a:fillRect/>
          </a:stretch>
        </p:blipFill>
        <p:spPr>
          <a:xfrm rot="10800000">
            <a:off x="3712255" y="-3"/>
            <a:ext cx="5431750" cy="38515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73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18439" y="527095"/>
            <a:ext cx="3385200" cy="2237286"/>
          </a:xfrm>
          <a:prstGeom prst="rect">
            <a:avLst/>
          </a:prstGeom>
          <a:ln w="12700">
            <a:miter lim="400000"/>
          </a:ln>
        </p:spPr>
      </p:pic>
      <p:sp>
        <p:nvSpPr>
          <p:cNvPr id="374" name="Shape 374"/>
          <p:cNvSpPr/>
          <p:nvPr>
            <p:ph type="sldNum" sz="quarter" idx="4294967295"/>
          </p:nvPr>
        </p:nvSpPr>
        <p:spPr>
          <a:xfrm>
            <a:off x="8251366" y="6404292"/>
            <a:ext cx="263978" cy="2692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75" name="Shape 375"/>
          <p:cNvSpPr/>
          <p:nvPr>
            <p:ph type="subTitle" sz="quarter" idx="1"/>
          </p:nvPr>
        </p:nvSpPr>
        <p:spPr>
          <a:xfrm>
            <a:off x="609600" y="5151351"/>
            <a:ext cx="7782560" cy="1418609"/>
          </a:xfrm>
          <a:prstGeom prst="rect">
            <a:avLst/>
          </a:prstGeom>
        </p:spPr>
        <p:txBody>
          <a:bodyPr/>
          <a:lstStyle/>
          <a:p>
            <a:pPr defTabSz="548640">
              <a:spcBef>
                <a:spcPts val="600"/>
              </a:spcBef>
              <a:defRPr b="1" sz="1400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Соборнова Ольга</a:t>
            </a:r>
            <a:endParaRPr sz="700">
              <a:solidFill>
                <a:srgbClr val="22B08F"/>
              </a:solidFill>
              <a:latin typeface="CoreSansM85Heavy"/>
              <a:ea typeface="CoreSansM85Heavy"/>
              <a:cs typeface="CoreSansM85Heavy"/>
              <a:sym typeface="CoreSansM85Heavy"/>
            </a:endParaRPr>
          </a:p>
          <a:p>
            <a:pPr defTabSz="548640">
              <a:spcBef>
                <a:spcPts val="600"/>
              </a:spcBef>
              <a:defRPr b="1" sz="1400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+7(499) 501-11-73 </a:t>
            </a:r>
            <a:endParaRPr sz="700">
              <a:solidFill>
                <a:srgbClr val="22B08F"/>
              </a:solidFill>
              <a:latin typeface="CoreSansM85Heavy"/>
              <a:ea typeface="CoreSansM85Heavy"/>
              <a:cs typeface="CoreSansM85Heavy"/>
              <a:sym typeface="CoreSansM85Heavy"/>
            </a:endParaRPr>
          </a:p>
          <a:p>
            <a:pPr defTabSz="548640">
              <a:spcBef>
                <a:spcPts val="600"/>
              </a:spcBef>
              <a:defRPr b="1" sz="1400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+7(916) 446-60-40</a:t>
            </a:r>
            <a:endParaRPr sz="700">
              <a:solidFill>
                <a:srgbClr val="22B08F"/>
              </a:solidFill>
              <a:latin typeface="CoreSansM85Heavy"/>
              <a:ea typeface="CoreSansM85Heavy"/>
              <a:cs typeface="CoreSansM85Heavy"/>
              <a:sym typeface="CoreSansM85Heavy"/>
            </a:endParaRPr>
          </a:p>
          <a:p>
            <a:pPr defTabSz="548640">
              <a:spcBef>
                <a:spcPts val="600"/>
              </a:spcBef>
              <a:defRPr b="1" sz="14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hlinkClick r:id="rId4" invalidUrl="" action="" tgtFrame="" tooltip="" history="1" highlightClick="0" endSnd="0"/>
              </a:rPr>
              <a:t>sobornova@ncfg.ru</a:t>
            </a:r>
          </a:p>
        </p:txBody>
      </p:sp>
      <p:sp>
        <p:nvSpPr>
          <p:cNvPr id="376" name="Shape 376"/>
          <p:cNvSpPr/>
          <p:nvPr>
            <p:ph type="ctrTitle"/>
          </p:nvPr>
        </p:nvSpPr>
        <p:spPr>
          <a:xfrm>
            <a:off x="883598" y="3634180"/>
            <a:ext cx="7376805" cy="1418616"/>
          </a:xfrm>
          <a:prstGeom prst="rect">
            <a:avLst/>
          </a:prstGeom>
        </p:spPr>
        <p:txBody>
          <a:bodyPr anchor="t"/>
          <a:lstStyle>
            <a:lvl1pPr defTabSz="594359">
              <a:defRPr b="1" sz="2800">
                <a:solidFill>
                  <a:srgbClr val="0EBACE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Будем рады ответить на любые вопросы и увидеть вас в числе участников Недели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image1.png"/>
          <p:cNvPicPr>
            <a:picLocks noChangeAspect="1"/>
          </p:cNvPicPr>
          <p:nvPr/>
        </p:nvPicPr>
        <p:blipFill>
          <a:blip r:embed="rId2">
            <a:extLst/>
          </a:blip>
          <a:srcRect l="38842" t="11326" r="0" b="0"/>
          <a:stretch>
            <a:fillRect/>
          </a:stretch>
        </p:blipFill>
        <p:spPr>
          <a:xfrm>
            <a:off x="0" y="7804"/>
            <a:ext cx="5011838" cy="5186316"/>
          </a:xfrm>
          <a:prstGeom prst="rect">
            <a:avLst/>
          </a:prstGeom>
          <a:ln w="12700">
            <a:miter lim="400000"/>
          </a:ln>
        </p:spPr>
      </p:pic>
      <p:pic>
        <p:nvPicPr>
          <p:cNvPr id="379" name="image1.png"/>
          <p:cNvPicPr>
            <a:picLocks noChangeAspect="1"/>
          </p:cNvPicPr>
          <p:nvPr/>
        </p:nvPicPr>
        <p:blipFill>
          <a:blip r:embed="rId2">
            <a:extLst/>
          </a:blip>
          <a:srcRect l="0" t="0" r="45216" b="0"/>
          <a:stretch>
            <a:fillRect/>
          </a:stretch>
        </p:blipFill>
        <p:spPr>
          <a:xfrm>
            <a:off x="4654470" y="507669"/>
            <a:ext cx="4489536" cy="5848683"/>
          </a:xfrm>
          <a:prstGeom prst="rect">
            <a:avLst/>
          </a:prstGeom>
          <a:ln w="12700">
            <a:miter lim="400000"/>
          </a:ln>
        </p:spPr>
      </p:pic>
      <p:pic>
        <p:nvPicPr>
          <p:cNvPr id="380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39310" y="807588"/>
            <a:ext cx="5065380" cy="3347724"/>
          </a:xfrm>
          <a:prstGeom prst="rect">
            <a:avLst/>
          </a:prstGeom>
          <a:ln w="12700">
            <a:miter lim="400000"/>
          </a:ln>
        </p:spPr>
      </p:pic>
      <p:sp>
        <p:nvSpPr>
          <p:cNvPr id="381" name="Shape 381"/>
          <p:cNvSpPr/>
          <p:nvPr/>
        </p:nvSpPr>
        <p:spPr>
          <a:xfrm>
            <a:off x="914400" y="5109628"/>
            <a:ext cx="7315200" cy="701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>
            <a:lvl1pPr algn="ctr">
              <a:lnSpc>
                <a:spcPct val="90000"/>
              </a:lnSpc>
              <a:defRPr b="1" sz="4000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СПАСИБО ЗА ВНИМАНИЕ!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image4.png"/>
          <p:cNvPicPr>
            <a:picLocks noChangeAspect="1"/>
          </p:cNvPicPr>
          <p:nvPr/>
        </p:nvPicPr>
        <p:blipFill>
          <a:blip r:embed="rId2">
            <a:extLst/>
          </a:blip>
          <a:srcRect l="0" t="1" r="0" b="827"/>
          <a:stretch>
            <a:fillRect/>
          </a:stretch>
        </p:blipFill>
        <p:spPr>
          <a:xfrm>
            <a:off x="628650" y="379094"/>
            <a:ext cx="1734786" cy="705378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Shape 151"/>
          <p:cNvSpPr/>
          <p:nvPr>
            <p:ph type="title"/>
          </p:nvPr>
        </p:nvSpPr>
        <p:spPr>
          <a:xfrm>
            <a:off x="628641" y="1152774"/>
            <a:ext cx="6039205" cy="667663"/>
          </a:xfrm>
          <a:prstGeom prst="rect">
            <a:avLst/>
          </a:prstGeom>
        </p:spPr>
        <p:txBody>
          <a:bodyPr/>
          <a:lstStyle>
            <a:lvl1pPr defTabSz="567657">
              <a:defRPr b="1" sz="1900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ИТОГИ III ВСЕРОССИЙСКОЙ НЕДЕЛИ СБЕРЕЖЕНИЙ 2016</a:t>
            </a:r>
          </a:p>
        </p:txBody>
      </p:sp>
      <p:sp>
        <p:nvSpPr>
          <p:cNvPr id="152" name="Shape 152"/>
          <p:cNvSpPr/>
          <p:nvPr>
            <p:ph type="sldNum" sz="quarter" idx="4294967295"/>
          </p:nvPr>
        </p:nvSpPr>
        <p:spPr>
          <a:xfrm>
            <a:off x="8331289" y="6404290"/>
            <a:ext cx="184057" cy="2692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156" name="Group 156"/>
          <p:cNvGrpSpPr/>
          <p:nvPr/>
        </p:nvGrpSpPr>
        <p:grpSpPr>
          <a:xfrm>
            <a:off x="6099243" y="-14"/>
            <a:ext cx="3044768" cy="2430038"/>
            <a:chOff x="0" y="-1"/>
            <a:chExt cx="3044767" cy="2430036"/>
          </a:xfrm>
        </p:grpSpPr>
        <p:pic>
          <p:nvPicPr>
            <p:cNvPr id="153" name="image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48598" r="13139" b="0"/>
            <a:stretch>
              <a:fillRect/>
            </a:stretch>
          </p:blipFill>
          <p:spPr>
            <a:xfrm>
              <a:off x="-1" y="-2"/>
              <a:ext cx="3044765" cy="12859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4" name="image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0" r="50436" b="0"/>
            <a:stretch>
              <a:fillRect/>
            </a:stretch>
          </p:blipFill>
          <p:spPr>
            <a:xfrm>
              <a:off x="1831298" y="682676"/>
              <a:ext cx="1213469" cy="17473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5" name="image2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5205" y="264614"/>
              <a:ext cx="1413758" cy="9343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57" name="image5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90686" y="1901569"/>
            <a:ext cx="6501935" cy="4562958"/>
          </a:xfrm>
          <a:prstGeom prst="rect">
            <a:avLst/>
          </a:prstGeom>
          <a:ln w="25400">
            <a:solidFill>
              <a:srgbClr val="DDDDDD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image4.png"/>
          <p:cNvPicPr>
            <a:picLocks noChangeAspect="1"/>
          </p:cNvPicPr>
          <p:nvPr/>
        </p:nvPicPr>
        <p:blipFill>
          <a:blip r:embed="rId2">
            <a:extLst/>
          </a:blip>
          <a:srcRect l="0" t="1" r="0" b="827"/>
          <a:stretch>
            <a:fillRect/>
          </a:stretch>
        </p:blipFill>
        <p:spPr>
          <a:xfrm>
            <a:off x="628650" y="379094"/>
            <a:ext cx="1734786" cy="705379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Shape 160"/>
          <p:cNvSpPr/>
          <p:nvPr>
            <p:ph type="sldNum" sz="quarter" idx="4294967295"/>
          </p:nvPr>
        </p:nvSpPr>
        <p:spPr>
          <a:xfrm>
            <a:off x="8331289" y="6404290"/>
            <a:ext cx="184057" cy="2692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164" name="Group 164"/>
          <p:cNvGrpSpPr/>
          <p:nvPr/>
        </p:nvGrpSpPr>
        <p:grpSpPr>
          <a:xfrm>
            <a:off x="6099243" y="-14"/>
            <a:ext cx="3044770" cy="2430038"/>
            <a:chOff x="0" y="-1"/>
            <a:chExt cx="3044769" cy="2430036"/>
          </a:xfrm>
        </p:grpSpPr>
        <p:pic>
          <p:nvPicPr>
            <p:cNvPr id="161" name="image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48598" r="13139" b="0"/>
            <a:stretch>
              <a:fillRect/>
            </a:stretch>
          </p:blipFill>
          <p:spPr>
            <a:xfrm>
              <a:off x="-1" y="-2"/>
              <a:ext cx="3044767" cy="12859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2" name="image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0" r="50436" b="0"/>
            <a:stretch>
              <a:fillRect/>
            </a:stretch>
          </p:blipFill>
          <p:spPr>
            <a:xfrm>
              <a:off x="1831299" y="682676"/>
              <a:ext cx="1213470" cy="17473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3" name="image2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5206" y="264614"/>
              <a:ext cx="1413758" cy="9343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65" name="Shape 165"/>
          <p:cNvSpPr/>
          <p:nvPr/>
        </p:nvSpPr>
        <p:spPr>
          <a:xfrm>
            <a:off x="4086521" y="2786813"/>
            <a:ext cx="3406012" cy="2250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ct val="150000"/>
              </a:lnSpc>
              <a:defRPr sz="14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Наши </a:t>
            </a:r>
            <a:r>
              <a:rPr b="1"/>
              <a:t>планы</a:t>
            </a:r>
            <a:r>
              <a:t> на предстоящую Неделю:</a:t>
            </a:r>
          </a:p>
          <a:p>
            <a:pPr marL="285750" indent="-285750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4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Общее число участников недели не менее </a:t>
            </a:r>
            <a:r>
              <a:rPr b="1"/>
              <a:t>300 000</a:t>
            </a:r>
            <a:r>
              <a:t> человек </a:t>
            </a:r>
          </a:p>
          <a:p>
            <a:pPr marL="285750" indent="-285750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4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Число регионов России, принявших участие в неделе - </a:t>
            </a:r>
            <a:r>
              <a:rPr b="1"/>
              <a:t>ВСЕ</a:t>
            </a:r>
          </a:p>
          <a:p>
            <a:pPr marL="285750" indent="-285750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4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Число мероприятий недели - не менее </a:t>
            </a:r>
            <a:r>
              <a:rPr b="1"/>
              <a:t>4 000</a:t>
            </a:r>
          </a:p>
        </p:txBody>
      </p:sp>
      <p:sp>
        <p:nvSpPr>
          <p:cNvPr id="166" name="Shape 166"/>
          <p:cNvSpPr/>
          <p:nvPr/>
        </p:nvSpPr>
        <p:spPr>
          <a:xfrm>
            <a:off x="821411" y="2627690"/>
            <a:ext cx="2409327" cy="2568682"/>
          </a:xfrm>
          <a:prstGeom prst="rect">
            <a:avLst/>
          </a:prstGeom>
          <a:ln w="12700">
            <a:solidFill>
              <a:srgbClr val="55B8CB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9773" tIns="49773" rIns="49773" bIns="49773">
            <a:normAutofit fontScale="100000" lnSpcReduction="0"/>
          </a:bodyPr>
          <a:lstStyle/>
          <a:p>
            <a:pPr marL="169862" indent="-169862" algn="ctr" defTabSz="497754">
              <a:spcBef>
                <a:spcPts val="400"/>
              </a:spcBef>
              <a:defRPr b="1" sz="1400">
                <a:solidFill>
                  <a:srgbClr val="55B8CB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Принципы Недели*</a:t>
            </a:r>
          </a:p>
          <a:p>
            <a:pPr marL="285750" indent="-285750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b="1" sz="1400">
                <a:solidFill>
                  <a:srgbClr val="55AE91"/>
                </a:solidFill>
                <a:latin typeface="Tahoma"/>
                <a:ea typeface="Tahoma"/>
                <a:cs typeface="Tahoma"/>
                <a:sym typeface="Tahoma"/>
              </a:defRPr>
            </a:pPr>
          </a:p>
          <a:p>
            <a:pPr marL="285750" indent="-285750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4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Практическая направленность</a:t>
            </a: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4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Бесплатное участие</a:t>
            </a: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4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Отсутствие рекламы</a:t>
            </a: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4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Высокое качество</a:t>
            </a: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4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Доступный язык</a:t>
            </a:r>
          </a:p>
        </p:txBody>
      </p:sp>
      <p:sp>
        <p:nvSpPr>
          <p:cNvPr id="167" name="Shape 167"/>
          <p:cNvSpPr/>
          <p:nvPr/>
        </p:nvSpPr>
        <p:spPr>
          <a:xfrm>
            <a:off x="1004699" y="5809450"/>
            <a:ext cx="7617202" cy="6311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ct val="150000"/>
              </a:lnSpc>
              <a:defRPr sz="14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* Принципы проведения Недели едины для всех участников и были доведены до сведения всех спикеров и Партнеров</a:t>
            </a:r>
          </a:p>
        </p:txBody>
      </p:sp>
      <p:pic>
        <p:nvPicPr>
          <p:cNvPr id="168" name="image6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15703" y="5849994"/>
            <a:ext cx="220301" cy="550109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Shape 169"/>
          <p:cNvSpPr/>
          <p:nvPr>
            <p:ph type="title"/>
          </p:nvPr>
        </p:nvSpPr>
        <p:spPr>
          <a:xfrm>
            <a:off x="505456" y="1243888"/>
            <a:ext cx="7904485" cy="1017854"/>
          </a:xfrm>
          <a:prstGeom prst="rect">
            <a:avLst/>
          </a:prstGeom>
        </p:spPr>
        <p:txBody>
          <a:bodyPr/>
          <a:lstStyle/>
          <a:p>
            <a:pPr defTabSz="621791">
              <a:defRPr b="1" sz="2000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В 2017 ГОДУ IV ВСЕРОССИЙСКАЯ НЕДЕЛЯ СБЕРЕЖЕНИЙ ДЛЯ </a:t>
            </a:r>
            <a:r>
              <a:rPr u="sng"/>
              <a:t>ВЗРОСЛОГО</a:t>
            </a:r>
            <a:r>
              <a:t> НАСЕЛЕНИЯ ПРОЙДЕТ </a:t>
            </a:r>
          </a:p>
          <a:p>
            <a:pPr defTabSz="621791">
              <a:defRPr b="1" sz="2000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С 30 ОКТЯБРЯ ПО 05 НОЯБРЯ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image4.png"/>
          <p:cNvPicPr>
            <a:picLocks noChangeAspect="1"/>
          </p:cNvPicPr>
          <p:nvPr/>
        </p:nvPicPr>
        <p:blipFill>
          <a:blip r:embed="rId2">
            <a:extLst/>
          </a:blip>
          <a:srcRect l="0" t="1" r="0" b="828"/>
          <a:stretch>
            <a:fillRect/>
          </a:stretch>
        </p:blipFill>
        <p:spPr>
          <a:xfrm>
            <a:off x="628650" y="379095"/>
            <a:ext cx="1734786" cy="70537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Shape 172"/>
          <p:cNvSpPr/>
          <p:nvPr/>
        </p:nvSpPr>
        <p:spPr>
          <a:xfrm>
            <a:off x="3841750" y="2257605"/>
            <a:ext cx="4390389" cy="3736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lnSpc>
                <a:spcPct val="150000"/>
              </a:lnSpc>
              <a:defRPr b="1" sz="1200">
                <a:solidFill>
                  <a:srgbClr val="0EBACE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ЗАДАЧИ НЕДЕЛИ</a:t>
            </a:r>
            <a:endParaRPr sz="4400">
              <a:latin typeface="Calibri Light"/>
              <a:ea typeface="Calibri Light"/>
              <a:cs typeface="Calibri Light"/>
              <a:sym typeface="Calibri Light"/>
            </a:endParaRP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b="1"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Предоставление</a:t>
            </a:r>
            <a:r>
              <a:rPr b="0"/>
              <a:t> организованного </a:t>
            </a:r>
            <a:r>
              <a:t>доступа</a:t>
            </a:r>
            <a:r>
              <a:rPr b="0"/>
              <a:t> к различным возможностям получения знаний по финансовой грамотности</a:t>
            </a:r>
            <a:endParaRPr sz="1600"/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Проведение образовательно-информационной кампании, направленной на </a:t>
            </a:r>
            <a:r>
              <a:rPr b="1"/>
              <a:t>разъяснение важности вопросов</a:t>
            </a:r>
            <a:r>
              <a:t> финансовой безопасности, разумного финансового поведения, ответственного отношения к личным финансам, знания своих прав как потребителей финансовых услуг и способов защиты этих прав</a:t>
            </a:r>
            <a:endParaRPr sz="1600"/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b="1"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Вовлечение</a:t>
            </a:r>
            <a:r>
              <a:rPr b="0"/>
              <a:t> представителей государственного и частного секторов, сферы образования, СМИ в работу Проекта посредством участия в проведении мероприятий Недели</a:t>
            </a:r>
          </a:p>
        </p:txBody>
      </p:sp>
      <p:sp>
        <p:nvSpPr>
          <p:cNvPr id="173" name="Shape 173"/>
          <p:cNvSpPr/>
          <p:nvPr>
            <p:ph type="title"/>
          </p:nvPr>
        </p:nvSpPr>
        <p:spPr>
          <a:xfrm>
            <a:off x="577851" y="1337145"/>
            <a:ext cx="4686559" cy="667663"/>
          </a:xfrm>
          <a:prstGeom prst="rect">
            <a:avLst/>
          </a:prstGeom>
        </p:spPr>
        <p:txBody>
          <a:bodyPr/>
          <a:lstStyle>
            <a:lvl1pPr defTabSz="731519">
              <a:defRPr b="1" sz="2000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ЦЕЛИ И ЗАДАЧИ НЕДЕЛИ</a:t>
            </a:r>
          </a:p>
        </p:txBody>
      </p:sp>
      <p:sp>
        <p:nvSpPr>
          <p:cNvPr id="174" name="Shape 174"/>
          <p:cNvSpPr/>
          <p:nvPr>
            <p:ph type="sldNum" sz="quarter" idx="4294967295"/>
          </p:nvPr>
        </p:nvSpPr>
        <p:spPr>
          <a:xfrm>
            <a:off x="8331289" y="6404292"/>
            <a:ext cx="184057" cy="2692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178" name="Group 178"/>
          <p:cNvGrpSpPr/>
          <p:nvPr/>
        </p:nvGrpSpPr>
        <p:grpSpPr>
          <a:xfrm>
            <a:off x="6099243" y="-14"/>
            <a:ext cx="3044769" cy="2430038"/>
            <a:chOff x="0" y="-1"/>
            <a:chExt cx="3044767" cy="2430036"/>
          </a:xfrm>
        </p:grpSpPr>
        <p:pic>
          <p:nvPicPr>
            <p:cNvPr id="175" name="image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48598" r="13139" b="0"/>
            <a:stretch>
              <a:fillRect/>
            </a:stretch>
          </p:blipFill>
          <p:spPr>
            <a:xfrm>
              <a:off x="-1" y="-2"/>
              <a:ext cx="3044766" cy="12859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6" name="image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0" r="50436" b="0"/>
            <a:stretch>
              <a:fillRect/>
            </a:stretch>
          </p:blipFill>
          <p:spPr>
            <a:xfrm>
              <a:off x="1831299" y="682676"/>
              <a:ext cx="1213469" cy="17473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7" name="image2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5205" y="264614"/>
              <a:ext cx="1413759" cy="9343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79" name="Shape 179"/>
          <p:cNvSpPr/>
          <p:nvPr/>
        </p:nvSpPr>
        <p:spPr>
          <a:xfrm>
            <a:off x="298450" y="2257605"/>
            <a:ext cx="3104614" cy="3469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lnSpc>
                <a:spcPct val="150000"/>
              </a:lnSpc>
              <a:defRPr b="1" sz="1200">
                <a:solidFill>
                  <a:srgbClr val="0EBACE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ЦЕЛИ НЕДЕЛИ</a:t>
            </a:r>
            <a:endParaRPr sz="4400">
              <a:latin typeface="Calibri Light"/>
              <a:ea typeface="Calibri Light"/>
              <a:cs typeface="Calibri Light"/>
              <a:sym typeface="Calibri Light"/>
            </a:endParaRP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b="1"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Привлечение внимания</a:t>
            </a:r>
            <a:r>
              <a:rPr b="0"/>
              <a:t> граждан к вопросам  разумного финансового поведения и ответственного отношения к личным финансам</a:t>
            </a:r>
            <a:endParaRPr sz="1600"/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Содействие </a:t>
            </a:r>
            <a:r>
              <a:rPr b="1"/>
              <a:t>повышению уровня финансовой грамотности</a:t>
            </a:r>
            <a:r>
              <a:t> – важному инструменту обеспечения личного благополучия граждан</a:t>
            </a:r>
            <a:endParaRPr sz="1600"/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Информирование целевых аудиторий о программе Недели сбережений с целью их </a:t>
            </a:r>
            <a:r>
              <a:rPr b="1"/>
              <a:t>привлечения к участию</a:t>
            </a:r>
            <a:r>
              <a:t> в онлайн и оффлайн мероприятиях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image4.png"/>
          <p:cNvPicPr>
            <a:picLocks noChangeAspect="1"/>
          </p:cNvPicPr>
          <p:nvPr/>
        </p:nvPicPr>
        <p:blipFill>
          <a:blip r:embed="rId2">
            <a:extLst/>
          </a:blip>
          <a:srcRect l="0" t="1" r="0" b="827"/>
          <a:stretch>
            <a:fillRect/>
          </a:stretch>
        </p:blipFill>
        <p:spPr>
          <a:xfrm>
            <a:off x="628650" y="379094"/>
            <a:ext cx="1734786" cy="705379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Shape 182"/>
          <p:cNvSpPr/>
          <p:nvPr>
            <p:ph type="sldNum" sz="quarter" idx="4294967295"/>
          </p:nvPr>
        </p:nvSpPr>
        <p:spPr>
          <a:xfrm>
            <a:off x="8331289" y="6404290"/>
            <a:ext cx="184057" cy="2692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186" name="Group 186"/>
          <p:cNvGrpSpPr/>
          <p:nvPr/>
        </p:nvGrpSpPr>
        <p:grpSpPr>
          <a:xfrm>
            <a:off x="6099243" y="-14"/>
            <a:ext cx="3044770" cy="2430038"/>
            <a:chOff x="0" y="-1"/>
            <a:chExt cx="3044769" cy="2430036"/>
          </a:xfrm>
        </p:grpSpPr>
        <p:pic>
          <p:nvPicPr>
            <p:cNvPr id="183" name="image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48598" r="13139" b="0"/>
            <a:stretch>
              <a:fillRect/>
            </a:stretch>
          </p:blipFill>
          <p:spPr>
            <a:xfrm>
              <a:off x="-1" y="-2"/>
              <a:ext cx="3044767" cy="12859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4" name="image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0" r="50436" b="0"/>
            <a:stretch>
              <a:fillRect/>
            </a:stretch>
          </p:blipFill>
          <p:spPr>
            <a:xfrm>
              <a:off x="1831299" y="682676"/>
              <a:ext cx="1213470" cy="17473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5" name="image2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5206" y="264614"/>
              <a:ext cx="1413758" cy="9343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87" name="Shape 187"/>
          <p:cNvSpPr/>
          <p:nvPr/>
        </p:nvSpPr>
        <p:spPr>
          <a:xfrm>
            <a:off x="1621606" y="1813785"/>
            <a:ext cx="4689784" cy="37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lnSpc>
                <a:spcPct val="150000"/>
              </a:lnSpc>
              <a:defRPr b="1">
                <a:solidFill>
                  <a:srgbClr val="0EBACE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Генеральные Партнеры</a:t>
            </a:r>
          </a:p>
        </p:txBody>
      </p:sp>
      <p:sp>
        <p:nvSpPr>
          <p:cNvPr id="188" name="Shape 188"/>
          <p:cNvSpPr/>
          <p:nvPr>
            <p:ph type="title"/>
          </p:nvPr>
        </p:nvSpPr>
        <p:spPr>
          <a:xfrm>
            <a:off x="628641" y="1152774"/>
            <a:ext cx="6039205" cy="667663"/>
          </a:xfrm>
          <a:prstGeom prst="rect">
            <a:avLst/>
          </a:prstGeom>
        </p:spPr>
        <p:txBody>
          <a:bodyPr/>
          <a:lstStyle>
            <a:lvl1pPr defTabSz="585215">
              <a:defRPr b="1" sz="2000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ПАРТНЕРЫ НЕДЕЛИ</a:t>
            </a:r>
          </a:p>
        </p:txBody>
      </p:sp>
      <p:sp>
        <p:nvSpPr>
          <p:cNvPr id="189" name="Shape 189"/>
          <p:cNvSpPr/>
          <p:nvPr/>
        </p:nvSpPr>
        <p:spPr>
          <a:xfrm>
            <a:off x="1621606" y="2923058"/>
            <a:ext cx="4689784" cy="37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lnSpc>
                <a:spcPct val="150000"/>
              </a:lnSpc>
              <a:defRPr b="1">
                <a:solidFill>
                  <a:srgbClr val="0EBACE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Официальные Партнеры</a:t>
            </a:r>
          </a:p>
        </p:txBody>
      </p:sp>
      <p:sp>
        <p:nvSpPr>
          <p:cNvPr id="190" name="Shape 190"/>
          <p:cNvSpPr/>
          <p:nvPr/>
        </p:nvSpPr>
        <p:spPr>
          <a:xfrm>
            <a:off x="1621606" y="4082986"/>
            <a:ext cx="4689784" cy="37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lnSpc>
                <a:spcPct val="150000"/>
              </a:lnSpc>
              <a:defRPr b="1">
                <a:solidFill>
                  <a:srgbClr val="0EBACE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Партнеры</a:t>
            </a:r>
          </a:p>
        </p:txBody>
      </p:sp>
      <p:pic>
        <p:nvPicPr>
          <p:cNvPr id="191" name="image7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47147" y="2256146"/>
            <a:ext cx="643195" cy="3278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image8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853552" y="2256146"/>
            <a:ext cx="783891" cy="3278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image1.ti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390945" y="2252976"/>
            <a:ext cx="818267" cy="3278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image2.ti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560618" y="3430482"/>
            <a:ext cx="496013" cy="3278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image3.ti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412999" y="3423720"/>
            <a:ext cx="924385" cy="3278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image4.tif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3812756" y="3417420"/>
            <a:ext cx="1274153" cy="3278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image5.tif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637243" y="3417420"/>
            <a:ext cx="1016457" cy="3278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image7.tif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904544" y="4554358"/>
            <a:ext cx="781064" cy="3278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image8.tif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4640862" y="4543654"/>
            <a:ext cx="1130854" cy="32785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image9.tif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6298684" y="4537814"/>
            <a:ext cx="742915" cy="32785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image10.tif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3114331" y="4578696"/>
            <a:ext cx="1027934" cy="32785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image11.tif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595507" y="5045714"/>
            <a:ext cx="1034199" cy="32785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image12.tif"/>
          <p:cNvPicPr>
            <a:picLocks noChangeAspect="1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1906122" y="5045714"/>
            <a:ext cx="1604577" cy="32785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image13.tif"/>
          <p:cNvPicPr>
            <a:picLocks noChangeAspect="1"/>
          </p:cNvPicPr>
          <p:nvPr/>
        </p:nvPicPr>
        <p:blipFill>
          <a:blip r:embed="rId18">
            <a:extLst/>
          </a:blip>
          <a:stretch>
            <a:fillRect/>
          </a:stretch>
        </p:blipFill>
        <p:spPr>
          <a:xfrm>
            <a:off x="7146904" y="4918714"/>
            <a:ext cx="1363765" cy="32785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image14.tif"/>
          <p:cNvPicPr>
            <a:picLocks noChangeAspect="1"/>
          </p:cNvPicPr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3861901" y="5017096"/>
            <a:ext cx="2779731" cy="32785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image15.tif"/>
          <p:cNvPicPr>
            <a:picLocks noChangeAspect="1"/>
          </p:cNvPicPr>
          <p:nvPr/>
        </p:nvPicPr>
        <p:blipFill>
          <a:blip r:embed="rId20">
            <a:extLst/>
          </a:blip>
          <a:stretch>
            <a:fillRect/>
          </a:stretch>
        </p:blipFill>
        <p:spPr>
          <a:xfrm>
            <a:off x="620893" y="5612970"/>
            <a:ext cx="611854" cy="32785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image16.tif"/>
          <p:cNvPicPr>
            <a:picLocks noChangeAspect="1"/>
          </p:cNvPicPr>
          <p:nvPr/>
        </p:nvPicPr>
        <p:blipFill>
          <a:blip r:embed="rId21">
            <a:extLst/>
          </a:blip>
          <a:stretch>
            <a:fillRect/>
          </a:stretch>
        </p:blipFill>
        <p:spPr>
          <a:xfrm>
            <a:off x="1633097" y="5612970"/>
            <a:ext cx="370479" cy="32785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image17.tif"/>
          <p:cNvPicPr>
            <a:picLocks noChangeAspect="1"/>
          </p:cNvPicPr>
          <p:nvPr/>
        </p:nvPicPr>
        <p:blipFill>
          <a:blip r:embed="rId22">
            <a:extLst/>
          </a:blip>
          <a:stretch>
            <a:fillRect/>
          </a:stretch>
        </p:blipFill>
        <p:spPr>
          <a:xfrm>
            <a:off x="3349025" y="5537069"/>
            <a:ext cx="685585" cy="32785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image19.tif"/>
          <p:cNvPicPr>
            <a:picLocks noChangeAspect="1"/>
          </p:cNvPicPr>
          <p:nvPr/>
        </p:nvPicPr>
        <p:blipFill>
          <a:blip r:embed="rId23">
            <a:extLst/>
          </a:blip>
          <a:stretch>
            <a:fillRect/>
          </a:stretch>
        </p:blipFill>
        <p:spPr>
          <a:xfrm>
            <a:off x="2403925" y="5614587"/>
            <a:ext cx="544751" cy="32785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image20.tif"/>
          <p:cNvPicPr>
            <a:picLocks noChangeAspect="1"/>
          </p:cNvPicPr>
          <p:nvPr/>
        </p:nvPicPr>
        <p:blipFill>
          <a:blip r:embed="rId24">
            <a:extLst/>
          </a:blip>
          <a:stretch>
            <a:fillRect/>
          </a:stretch>
        </p:blipFill>
        <p:spPr>
          <a:xfrm>
            <a:off x="5855522" y="2252976"/>
            <a:ext cx="1293444" cy="3278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image1.png"/>
          <p:cNvPicPr>
            <a:picLocks noChangeAspect="1"/>
          </p:cNvPicPr>
          <p:nvPr/>
        </p:nvPicPr>
        <p:blipFill>
          <a:blip r:embed="rId2">
            <a:extLst/>
          </a:blip>
          <a:srcRect l="28527" t="15080" r="0" b="225"/>
          <a:stretch>
            <a:fillRect/>
          </a:stretch>
        </p:blipFill>
        <p:spPr>
          <a:xfrm>
            <a:off x="0" y="-5"/>
            <a:ext cx="4338321" cy="36691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image1.png"/>
          <p:cNvPicPr>
            <a:picLocks noChangeAspect="1"/>
          </p:cNvPicPr>
          <p:nvPr/>
        </p:nvPicPr>
        <p:blipFill>
          <a:blip r:embed="rId2">
            <a:extLst/>
          </a:blip>
          <a:srcRect l="10513" t="209" r="0" b="10885"/>
          <a:stretch>
            <a:fillRect/>
          </a:stretch>
        </p:blipFill>
        <p:spPr>
          <a:xfrm rot="10800000">
            <a:off x="3712255" y="-6"/>
            <a:ext cx="5431745" cy="385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18439" y="527095"/>
            <a:ext cx="3385200" cy="2237286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Shape 215"/>
          <p:cNvSpPr/>
          <p:nvPr>
            <p:ph type="sldNum" sz="quarter" idx="4294967295"/>
          </p:nvPr>
        </p:nvSpPr>
        <p:spPr>
          <a:xfrm>
            <a:off x="8331292" y="6404293"/>
            <a:ext cx="184057" cy="2692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16" name="Shape 216"/>
          <p:cNvSpPr/>
          <p:nvPr>
            <p:ph type="ctrTitle"/>
          </p:nvPr>
        </p:nvSpPr>
        <p:spPr>
          <a:xfrm>
            <a:off x="609600" y="4199825"/>
            <a:ext cx="7782560" cy="1437659"/>
          </a:xfrm>
          <a:prstGeom prst="rect">
            <a:avLst/>
          </a:prstGeom>
        </p:spPr>
        <p:txBody>
          <a:bodyPr anchor="t"/>
          <a:lstStyle>
            <a:lvl1pPr defTabSz="649223">
              <a:defRPr b="1" sz="3100">
                <a:solidFill>
                  <a:srgbClr val="0EBACE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ПРОГРАММА ПОВЫШЕНИЯ ФИНАНСОВОЙ ГРАМОТНОСТИ НА РАБОЧЕМ МЕСТЕ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image4.png"/>
          <p:cNvPicPr>
            <a:picLocks noChangeAspect="1"/>
          </p:cNvPicPr>
          <p:nvPr/>
        </p:nvPicPr>
        <p:blipFill>
          <a:blip r:embed="rId2">
            <a:extLst/>
          </a:blip>
          <a:srcRect l="0" t="1" r="0" b="827"/>
          <a:stretch>
            <a:fillRect/>
          </a:stretch>
        </p:blipFill>
        <p:spPr>
          <a:xfrm>
            <a:off x="628650" y="379094"/>
            <a:ext cx="1734786" cy="705379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Shape 219"/>
          <p:cNvSpPr/>
          <p:nvPr>
            <p:ph type="title"/>
          </p:nvPr>
        </p:nvSpPr>
        <p:spPr>
          <a:xfrm>
            <a:off x="565148" y="1374752"/>
            <a:ext cx="6900923" cy="800127"/>
          </a:xfrm>
          <a:prstGeom prst="rect">
            <a:avLst/>
          </a:prstGeom>
        </p:spPr>
        <p:txBody>
          <a:bodyPr/>
          <a:lstStyle>
            <a:lvl1pPr defTabSz="585215">
              <a:defRPr b="1" sz="2000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УЧАСТИЕ КОМПАНИЙ - РАБОТОДАТЕЛЕЙ В НЕДЕЛЯХ СБЕРЕЖЕНИЙ</a:t>
            </a:r>
          </a:p>
        </p:txBody>
      </p:sp>
      <p:sp>
        <p:nvSpPr>
          <p:cNvPr id="220" name="Shape 220"/>
          <p:cNvSpPr/>
          <p:nvPr>
            <p:ph type="sldNum" sz="quarter" idx="4294967295"/>
          </p:nvPr>
        </p:nvSpPr>
        <p:spPr>
          <a:xfrm>
            <a:off x="8331286" y="6404292"/>
            <a:ext cx="184058" cy="2692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224" name="Group 224"/>
          <p:cNvGrpSpPr/>
          <p:nvPr/>
        </p:nvGrpSpPr>
        <p:grpSpPr>
          <a:xfrm>
            <a:off x="6099243" y="-14"/>
            <a:ext cx="3044770" cy="2430038"/>
            <a:chOff x="0" y="-1"/>
            <a:chExt cx="3044769" cy="2430036"/>
          </a:xfrm>
        </p:grpSpPr>
        <p:pic>
          <p:nvPicPr>
            <p:cNvPr id="221" name="image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48598" r="13139" b="0"/>
            <a:stretch>
              <a:fillRect/>
            </a:stretch>
          </p:blipFill>
          <p:spPr>
            <a:xfrm>
              <a:off x="-1" y="-2"/>
              <a:ext cx="3044767" cy="12859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2" name="image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0" r="50436" b="0"/>
            <a:stretch>
              <a:fillRect/>
            </a:stretch>
          </p:blipFill>
          <p:spPr>
            <a:xfrm>
              <a:off x="1831299" y="682676"/>
              <a:ext cx="1213470" cy="17473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3" name="image2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5206" y="264614"/>
              <a:ext cx="1413759" cy="9343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25" name="Shape 225"/>
          <p:cNvSpPr/>
          <p:nvPr/>
        </p:nvSpPr>
        <p:spPr>
          <a:xfrm>
            <a:off x="4302561" y="2465288"/>
            <a:ext cx="4071507" cy="2936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ct val="150000"/>
              </a:lnSpc>
              <a:defRPr b="1" sz="1200">
                <a:solidFill>
                  <a:srgbClr val="55B8CB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Это прекрасная возможность:</a:t>
            </a:r>
          </a:p>
          <a:p>
            <a:pPr marL="285750" indent="-285750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Заявить о себе как о </a:t>
            </a:r>
            <a:r>
              <a:rPr b="1"/>
              <a:t>социально</a:t>
            </a:r>
            <a:r>
              <a:t> ответственном работодателе</a:t>
            </a:r>
          </a:p>
          <a:p>
            <a:pPr marL="285750" indent="-285750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b="1"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Бесплатно</a:t>
            </a:r>
            <a:r>
              <a:rPr b="0"/>
              <a:t> организовать просветительно - образовательную программу для своих сотрудников</a:t>
            </a:r>
          </a:p>
          <a:p>
            <a:pPr marL="285750" indent="-285750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b="1"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Минимизировать</a:t>
            </a:r>
            <a:r>
              <a:rPr b="0"/>
              <a:t> время решения личных вопросов на рабочем месте</a:t>
            </a:r>
          </a:p>
          <a:p>
            <a:pPr marL="285750" indent="-285750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b="1"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Сэкономить</a:t>
            </a:r>
            <a:r>
              <a:rPr b="0"/>
              <a:t> временные и финансовые затраты на выполнение профессиональных задач работников за счет повышения эффективности их работы</a:t>
            </a:r>
          </a:p>
        </p:txBody>
      </p:sp>
      <p:pic>
        <p:nvPicPr>
          <p:cNvPr id="226" name="image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50681" y="2923480"/>
            <a:ext cx="3260920" cy="20198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/>
          <p:nvPr>
            <p:ph type="sldNum" sz="quarter" idx="4294967295"/>
          </p:nvPr>
        </p:nvSpPr>
        <p:spPr>
          <a:xfrm>
            <a:off x="8331286" y="6404292"/>
            <a:ext cx="184058" cy="2692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29" name="image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99968"/>
            <a:ext cx="9144000" cy="6458064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Shape 230"/>
          <p:cNvSpPr/>
          <p:nvPr>
            <p:ph type="title"/>
          </p:nvPr>
        </p:nvSpPr>
        <p:spPr>
          <a:xfrm>
            <a:off x="1428747" y="460351"/>
            <a:ext cx="5659997" cy="800127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 defTabSz="585215">
              <a:defRPr b="1" sz="2000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ПРОГРАММА ПОВЫШЕНИЯ ФИНАНСОВОЙ ГРАМОТНОСТИ НА РАБОЧЕМ МЕСТЕ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